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8.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4"/>
  </p:sldMasterIdLst>
  <p:notesMasterIdLst>
    <p:notesMasterId r:id="rId33"/>
  </p:notesMasterIdLst>
  <p:handoutMasterIdLst>
    <p:handoutMasterId r:id="rId34"/>
  </p:handoutMasterIdLst>
  <p:sldIdLst>
    <p:sldId id="257" r:id="rId5"/>
    <p:sldId id="260" r:id="rId6"/>
    <p:sldId id="261" r:id="rId7"/>
    <p:sldId id="272" r:id="rId8"/>
    <p:sldId id="265" r:id="rId9"/>
    <p:sldId id="273" r:id="rId10"/>
    <p:sldId id="280" r:id="rId11"/>
    <p:sldId id="282" r:id="rId12"/>
    <p:sldId id="283" r:id="rId13"/>
    <p:sldId id="284" r:id="rId14"/>
    <p:sldId id="281" r:id="rId15"/>
    <p:sldId id="288" r:id="rId16"/>
    <p:sldId id="290" r:id="rId17"/>
    <p:sldId id="285" r:id="rId18"/>
    <p:sldId id="286" r:id="rId19"/>
    <p:sldId id="276" r:id="rId20"/>
    <p:sldId id="289" r:id="rId21"/>
    <p:sldId id="277" r:id="rId22"/>
    <p:sldId id="266" r:id="rId23"/>
    <p:sldId id="275" r:id="rId24"/>
    <p:sldId id="270" r:id="rId25"/>
    <p:sldId id="279" r:id="rId26"/>
    <p:sldId id="268" r:id="rId27"/>
    <p:sldId id="278" r:id="rId28"/>
    <p:sldId id="269" r:id="rId29"/>
    <p:sldId id="287" r:id="rId30"/>
    <p:sldId id="263" r:id="rId31"/>
    <p:sldId id="264" r:id="rId32"/>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AC012-0672-4AD9-BAA3-11EC28A8018D}" v="19" dt="2020-04-27T14:07:35.64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479" autoAdjust="0"/>
  </p:normalViewPr>
  <p:slideViewPr>
    <p:cSldViewPr snapToGrid="0">
      <p:cViewPr varScale="1">
        <p:scale>
          <a:sx n="61" d="100"/>
          <a:sy n="61" d="100"/>
        </p:scale>
        <p:origin x="882" y="7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hyperlink" Target="https://www.canada.ca/fr/agence-revenu/services/prestations/faire-demande-pcu-aupres-arc.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canada.ca/fr/agence-revenu/services/prestations/faire-demande-pcu-aupres-arc.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07A93-13AC-45C6-AE96-54311DBD156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CA"/>
        </a:p>
      </dgm:t>
    </dgm:pt>
    <dgm:pt modelId="{D2B843A4-D2F9-460F-9258-FD4AFCF13942}">
      <dgm:prSet phldrT="[Texte]" custT="1"/>
      <dgm:spPr/>
      <dgm:t>
        <a:bodyPr/>
        <a:lstStyle/>
        <a:p>
          <a:r>
            <a:rPr lang="fr-CA" sz="1500" b="1" dirty="0">
              <a:solidFill>
                <a:schemeClr val="tx1"/>
              </a:solidFill>
            </a:rPr>
            <a:t>FINANCEMENT À 75% (SI PERTE DE 15 % EN MARS ET 30% EN AVRIL ET MAI DE CHIFFRE D’AFFAIRES,MAXIMUM 3 MOIS, MAX 847$/ SEMAINE / EMPLOYÉ</a:t>
          </a:r>
          <a:r>
            <a:rPr lang="fr-CA" sz="1500" b="1" dirty="0"/>
            <a:t>) </a:t>
          </a:r>
        </a:p>
      </dgm:t>
    </dgm:pt>
    <dgm:pt modelId="{C33728A6-4D46-431E-80E4-DC6A45670CB1}" type="parTrans" cxnId="{C6C70DBF-0603-4294-ABFD-5A5DA125F041}">
      <dgm:prSet/>
      <dgm:spPr/>
      <dgm:t>
        <a:bodyPr/>
        <a:lstStyle/>
        <a:p>
          <a:endParaRPr lang="fr-CA"/>
        </a:p>
      </dgm:t>
    </dgm:pt>
    <dgm:pt modelId="{CF889879-1B74-4F78-8A87-F33F6C49059D}" type="sibTrans" cxnId="{C6C70DBF-0603-4294-ABFD-5A5DA125F041}">
      <dgm:prSet/>
      <dgm:spPr/>
      <dgm:t>
        <a:bodyPr/>
        <a:lstStyle/>
        <a:p>
          <a:endParaRPr lang="fr-CA"/>
        </a:p>
      </dgm:t>
    </dgm:pt>
    <dgm:pt modelId="{E7F2E91F-432A-4D79-A223-2377A936D327}">
      <dgm:prSet phldrT="[Texte]"/>
      <dgm:spPr/>
      <dgm:t>
        <a:bodyPr/>
        <a:lstStyle/>
        <a:p>
          <a:r>
            <a:rPr lang="fr-CA" dirty="0"/>
            <a:t>FINANCEMENT À 10% (SI </a:t>
          </a:r>
          <a:r>
            <a:rPr lang="fr-CA" dirty="0">
              <a:solidFill>
                <a:srgbClr val="FF6699"/>
              </a:solidFill>
            </a:rPr>
            <a:t>MOINS</a:t>
          </a:r>
          <a:r>
            <a:rPr lang="fr-CA" dirty="0"/>
            <a:t> DE 15 % ET 30% DE PERTE DE CHIFFRE D’AFFAIRES, MAX. 3 MOIS, MAX 1375$ AU TOTAL PAR EMPLOYÉ ET 25 000$ PAR ENTREPRISE) </a:t>
          </a:r>
        </a:p>
      </dgm:t>
    </dgm:pt>
    <dgm:pt modelId="{FF806D21-FC4D-4951-BA56-4A5CDDF0CE02}" type="parTrans" cxnId="{14281986-1B57-4254-B458-26133D7BECB4}">
      <dgm:prSet/>
      <dgm:spPr/>
      <dgm:t>
        <a:bodyPr/>
        <a:lstStyle/>
        <a:p>
          <a:endParaRPr lang="fr-CA"/>
        </a:p>
      </dgm:t>
    </dgm:pt>
    <dgm:pt modelId="{5B6B571C-BD6A-462B-88EE-D09F962FB61F}" type="sibTrans" cxnId="{14281986-1B57-4254-B458-26133D7BECB4}">
      <dgm:prSet/>
      <dgm:spPr/>
      <dgm:t>
        <a:bodyPr/>
        <a:lstStyle/>
        <a:p>
          <a:endParaRPr lang="fr-CA"/>
        </a:p>
      </dgm:t>
    </dgm:pt>
    <dgm:pt modelId="{6C0E5BB9-361C-42C4-848E-9BD61557C8C8}">
      <dgm:prSet phldrT="[Texte]" custT="1"/>
      <dgm:spPr/>
      <dgm:t>
        <a:bodyPr/>
        <a:lstStyle/>
        <a:p>
          <a:r>
            <a:rPr lang="fr-CA" sz="1800" b="1" dirty="0">
              <a:solidFill>
                <a:schemeClr val="tx1"/>
              </a:solidFill>
            </a:rPr>
            <a:t>AIDE SECTORIELLE SPÉCIFIQUE (AGRICULTURE, ACIER, ALUMIUM, FORESTERIE, TRANSPORT AÉRIEN, CULTURE, PATRIMOINE, SPORT, TOURISME, ÉNERGIE, OBNL ET OBE) </a:t>
          </a:r>
        </a:p>
      </dgm:t>
    </dgm:pt>
    <dgm:pt modelId="{CB22C520-2A9D-4761-91E1-B30C520C3D23}" type="parTrans" cxnId="{43CFC364-6134-450D-A9AB-D3296F66C503}">
      <dgm:prSet/>
      <dgm:spPr/>
      <dgm:t>
        <a:bodyPr/>
        <a:lstStyle/>
        <a:p>
          <a:endParaRPr lang="fr-CA"/>
        </a:p>
      </dgm:t>
    </dgm:pt>
    <dgm:pt modelId="{C1189C84-56C7-46EA-8771-443C9DD76734}" type="sibTrans" cxnId="{43CFC364-6134-450D-A9AB-D3296F66C503}">
      <dgm:prSet/>
      <dgm:spPr/>
      <dgm:t>
        <a:bodyPr/>
        <a:lstStyle/>
        <a:p>
          <a:endParaRPr lang="fr-CA"/>
        </a:p>
      </dgm:t>
    </dgm:pt>
    <dgm:pt modelId="{11875742-5EBD-4936-B669-4EBC28E36CE9}">
      <dgm:prSet phldrT="[Texte]"/>
      <dgm:spPr/>
      <dgm:t>
        <a:bodyPr/>
        <a:lstStyle/>
        <a:p>
          <a:r>
            <a:rPr lang="fr-CA" dirty="0"/>
            <a:t>BONIFICATION DE 5G$ POUR LES PRÊTS</a:t>
          </a:r>
          <a:endParaRPr lang="fr-CA" dirty="0">
            <a:highlight>
              <a:srgbClr val="FFFF00"/>
            </a:highlight>
          </a:endParaRPr>
        </a:p>
        <a:p>
          <a:r>
            <a:rPr lang="fr-CA" dirty="0"/>
            <a:t>MISE EN PLACE DE DIVERS FONS D’AIDE PAR SECTEUR </a:t>
          </a:r>
        </a:p>
      </dgm:t>
    </dgm:pt>
    <dgm:pt modelId="{06078047-BEA1-469F-AD67-BE79F336A34A}" type="parTrans" cxnId="{7D284D85-0571-4268-A044-02826DCBC9F8}">
      <dgm:prSet/>
      <dgm:spPr/>
      <dgm:t>
        <a:bodyPr/>
        <a:lstStyle/>
        <a:p>
          <a:endParaRPr lang="fr-CA"/>
        </a:p>
      </dgm:t>
    </dgm:pt>
    <dgm:pt modelId="{24962C2C-B51F-4BCE-8F8C-713FB2A12B56}" type="sibTrans" cxnId="{7D284D85-0571-4268-A044-02826DCBC9F8}">
      <dgm:prSet/>
      <dgm:spPr/>
      <dgm:t>
        <a:bodyPr/>
        <a:lstStyle/>
        <a:p>
          <a:endParaRPr lang="fr-CA"/>
        </a:p>
      </dgm:t>
    </dgm:pt>
    <dgm:pt modelId="{4E64A3A8-211D-4A22-B930-B3E18C706F17}">
      <dgm:prSet phldrT="[Texte]"/>
      <dgm:spPr/>
      <dgm:t>
        <a:bodyPr/>
        <a:lstStyle/>
        <a:p>
          <a:r>
            <a:rPr lang="fr-CA" dirty="0"/>
            <a:t>PROLONGATION DU PROGRAMME TRAVAIL PARTAGÉ DE L’A-E DE 38 SEM À 76 SEM.</a:t>
          </a:r>
          <a:endParaRPr lang="fr-CA" dirty="0">
            <a:highlight>
              <a:srgbClr val="FFFF00"/>
            </a:highlight>
          </a:endParaRPr>
        </a:p>
      </dgm:t>
    </dgm:pt>
    <dgm:pt modelId="{1FECA204-1E5B-4966-AB81-010C93B07448}" type="parTrans" cxnId="{19747B0B-28E8-4C46-BD6C-AA31B5E225F4}">
      <dgm:prSet/>
      <dgm:spPr/>
      <dgm:t>
        <a:bodyPr/>
        <a:lstStyle/>
        <a:p>
          <a:endParaRPr lang="fr-CA"/>
        </a:p>
      </dgm:t>
    </dgm:pt>
    <dgm:pt modelId="{A901FD43-8FCE-4C08-8B82-169B50939908}" type="sibTrans" cxnId="{19747B0B-28E8-4C46-BD6C-AA31B5E225F4}">
      <dgm:prSet/>
      <dgm:spPr/>
      <dgm:t>
        <a:bodyPr/>
        <a:lstStyle/>
        <a:p>
          <a:endParaRPr lang="fr-CA"/>
        </a:p>
      </dgm:t>
    </dgm:pt>
    <dgm:pt modelId="{B3F7B79C-9218-4FA0-B007-923B4447F863}">
      <dgm:prSet phldrT="[Texte]" custT="1"/>
      <dgm:spPr/>
      <dgm:t>
        <a:bodyPr/>
        <a:lstStyle/>
        <a:p>
          <a:r>
            <a:rPr lang="fr-CA" sz="2400" b="1" dirty="0">
              <a:solidFill>
                <a:schemeClr val="tx1"/>
              </a:solidFill>
            </a:rPr>
            <a:t>AIDE RÉSERVÉE À LA PME </a:t>
          </a:r>
        </a:p>
      </dgm:t>
    </dgm:pt>
    <dgm:pt modelId="{7C49E321-8509-4A4D-943F-325651A6F199}" type="parTrans" cxnId="{29519186-39AB-4D56-BEBD-7BE3168A074D}">
      <dgm:prSet/>
      <dgm:spPr/>
      <dgm:t>
        <a:bodyPr/>
        <a:lstStyle/>
        <a:p>
          <a:endParaRPr lang="fr-CA"/>
        </a:p>
      </dgm:t>
    </dgm:pt>
    <dgm:pt modelId="{8BA88C49-48D2-46CD-875A-B6DF8CA60E2A}" type="sibTrans" cxnId="{29519186-39AB-4D56-BEBD-7BE3168A074D}">
      <dgm:prSet/>
      <dgm:spPr/>
      <dgm:t>
        <a:bodyPr/>
        <a:lstStyle/>
        <a:p>
          <a:endParaRPr lang="fr-CA"/>
        </a:p>
      </dgm:t>
    </dgm:pt>
    <dgm:pt modelId="{8B022823-A078-4414-8C8F-DFB365634737}">
      <dgm:prSet phldrT="[Texte]"/>
      <dgm:spPr/>
      <dgm:t>
        <a:bodyPr/>
        <a:lstStyle/>
        <a:p>
          <a:r>
            <a:rPr lang="fr-CA" dirty="0"/>
            <a:t>PROGRAMME DE GARANTIE ET DE PRÊTS POUR LES PME (BDC, EDC, BANQUE, ADRC) </a:t>
          </a:r>
        </a:p>
      </dgm:t>
    </dgm:pt>
    <dgm:pt modelId="{966D1FE9-09B7-4F8B-9701-10ACC245AA1E}" type="parTrans" cxnId="{463FDB23-045F-40F9-A0BB-D2288B2E26C8}">
      <dgm:prSet/>
      <dgm:spPr/>
      <dgm:t>
        <a:bodyPr/>
        <a:lstStyle/>
        <a:p>
          <a:endParaRPr lang="fr-CA"/>
        </a:p>
      </dgm:t>
    </dgm:pt>
    <dgm:pt modelId="{312F1D05-5AEB-4EFA-B20D-B6327ABDE563}" type="sibTrans" cxnId="{463FDB23-045F-40F9-A0BB-D2288B2E26C8}">
      <dgm:prSet/>
      <dgm:spPr/>
      <dgm:t>
        <a:bodyPr/>
        <a:lstStyle/>
        <a:p>
          <a:endParaRPr lang="fr-CA"/>
        </a:p>
      </dgm:t>
    </dgm:pt>
    <dgm:pt modelId="{E80E70A3-D1F0-4109-95B1-E0279EF05CC7}">
      <dgm:prSet phldrT="[Texte]"/>
      <dgm:spPr/>
      <dgm:t>
        <a:bodyPr/>
        <a:lstStyle/>
        <a:p>
          <a:r>
            <a:rPr lang="fr-CA" dirty="0"/>
            <a:t>COMPTE D’URGENCE POUR LES ENTREPRISES CANADIENNES SANS INTÉRÊT D’UN AN (MAX : 40 000$), AIDE D’URGENCE DU CANADA POUR LE LOYER COMMERCIAL</a:t>
          </a:r>
        </a:p>
      </dgm:t>
    </dgm:pt>
    <dgm:pt modelId="{0B2C9149-728D-4018-AF99-2C257A932D02}" type="parTrans" cxnId="{EAD4D501-ED2D-4EF7-949C-B2A1C44413DF}">
      <dgm:prSet/>
      <dgm:spPr/>
      <dgm:t>
        <a:bodyPr/>
        <a:lstStyle/>
        <a:p>
          <a:endParaRPr lang="fr-CA"/>
        </a:p>
      </dgm:t>
    </dgm:pt>
    <dgm:pt modelId="{A31EEA0C-71F9-479D-8797-AA8CF454A575}" type="sibTrans" cxnId="{EAD4D501-ED2D-4EF7-949C-B2A1C44413DF}">
      <dgm:prSet/>
      <dgm:spPr/>
      <dgm:t>
        <a:bodyPr/>
        <a:lstStyle/>
        <a:p>
          <a:endParaRPr lang="fr-CA"/>
        </a:p>
      </dgm:t>
    </dgm:pt>
    <dgm:pt modelId="{281971F6-82D7-47A8-B2CF-13A21C27B5A8}">
      <dgm:prSet custT="1"/>
      <dgm:spPr/>
      <dgm:t>
        <a:bodyPr/>
        <a:lstStyle/>
        <a:p>
          <a:r>
            <a:rPr lang="fr-CA" sz="2000" b="1" dirty="0">
              <a:solidFill>
                <a:schemeClr val="tx1"/>
              </a:solidFill>
            </a:rPr>
            <a:t>LIQUIDITÉ ET CRÉDIT POUR LES ENTREPRISES </a:t>
          </a:r>
        </a:p>
        <a:p>
          <a:r>
            <a:rPr lang="fr-CA" sz="900" b="1" dirty="0">
              <a:solidFill>
                <a:schemeClr val="tx1"/>
              </a:solidFill>
            </a:rPr>
            <a:t>1. PROGRAMME D’ACTION CONCENTRÉ TEMPORAIRE </a:t>
          </a:r>
        </a:p>
        <a:p>
          <a:r>
            <a:rPr lang="fr-CA" sz="900" b="1" dirty="0">
              <a:solidFill>
                <a:schemeClr val="tx1"/>
              </a:solidFill>
            </a:rPr>
            <a:t>2. CONGÉ DE REMBOURSEMENT DE 6 MOIS </a:t>
          </a:r>
        </a:p>
        <a:p>
          <a:r>
            <a:rPr lang="fr-CA" sz="900" b="1" dirty="0">
              <a:solidFill>
                <a:schemeClr val="tx1"/>
              </a:solidFill>
            </a:rPr>
            <a:t>3. PROGRAMME DE CRÉDIT AUX ENTREPRISES </a:t>
          </a:r>
        </a:p>
        <a:p>
          <a:r>
            <a:rPr lang="fr-CA" sz="900" b="1" dirty="0">
              <a:solidFill>
                <a:schemeClr val="tx1"/>
              </a:solidFill>
            </a:rPr>
            <a:t>4. FINANCEMENT AUGMENTÉ DES AGENCES DE DÉVELOPPEMENT </a:t>
          </a:r>
        </a:p>
      </dgm:t>
    </dgm:pt>
    <dgm:pt modelId="{519F7DFC-8EFA-42BD-955A-5BBFBC1FC4FA}" type="parTrans" cxnId="{64DDDAA9-14FD-4B97-A78F-A482052505C6}">
      <dgm:prSet/>
      <dgm:spPr/>
      <dgm:t>
        <a:bodyPr/>
        <a:lstStyle/>
        <a:p>
          <a:endParaRPr lang="fr-CA"/>
        </a:p>
      </dgm:t>
    </dgm:pt>
    <dgm:pt modelId="{E2D3ACBE-4329-47FB-AE54-C91B68692180}" type="sibTrans" cxnId="{64DDDAA9-14FD-4B97-A78F-A482052505C6}">
      <dgm:prSet/>
      <dgm:spPr/>
      <dgm:t>
        <a:bodyPr/>
        <a:lstStyle/>
        <a:p>
          <a:endParaRPr lang="fr-CA"/>
        </a:p>
      </dgm:t>
    </dgm:pt>
    <dgm:pt modelId="{9190B5D0-AA47-4039-A158-770C3938BFDE}" type="pres">
      <dgm:prSet presAssocID="{00A07A93-13AC-45C6-AE96-54311DBD1564}" presName="Name0" presStyleCnt="0">
        <dgm:presLayoutVars>
          <dgm:dir/>
          <dgm:animLvl val="lvl"/>
          <dgm:resizeHandles val="exact"/>
        </dgm:presLayoutVars>
      </dgm:prSet>
      <dgm:spPr/>
    </dgm:pt>
    <dgm:pt modelId="{FC6E530C-A60B-429D-95C2-F0C369CCB0E0}" type="pres">
      <dgm:prSet presAssocID="{281971F6-82D7-47A8-B2CF-13A21C27B5A8}" presName="boxAndChildren" presStyleCnt="0"/>
      <dgm:spPr/>
    </dgm:pt>
    <dgm:pt modelId="{2EE97B24-8F04-4301-980A-75523395AB8E}" type="pres">
      <dgm:prSet presAssocID="{281971F6-82D7-47A8-B2CF-13A21C27B5A8}" presName="parentTextBox" presStyleLbl="node1" presStyleIdx="0" presStyleCnt="4"/>
      <dgm:spPr/>
    </dgm:pt>
    <dgm:pt modelId="{8FECD788-8409-4223-8BAB-5DE7E97264CF}" type="pres">
      <dgm:prSet presAssocID="{8BA88C49-48D2-46CD-875A-B6DF8CA60E2A}" presName="sp" presStyleCnt="0"/>
      <dgm:spPr/>
    </dgm:pt>
    <dgm:pt modelId="{027BB3C0-1C69-4554-8C7B-EC198EBE66F1}" type="pres">
      <dgm:prSet presAssocID="{B3F7B79C-9218-4FA0-B007-923B4447F863}" presName="arrowAndChildren" presStyleCnt="0"/>
      <dgm:spPr/>
    </dgm:pt>
    <dgm:pt modelId="{8E9F5832-549D-486E-BEF5-B6B155DA42FA}" type="pres">
      <dgm:prSet presAssocID="{B3F7B79C-9218-4FA0-B007-923B4447F863}" presName="parentTextArrow" presStyleLbl="node1" presStyleIdx="0" presStyleCnt="4"/>
      <dgm:spPr/>
    </dgm:pt>
    <dgm:pt modelId="{38F48714-C8C4-493F-AF63-70C65451C226}" type="pres">
      <dgm:prSet presAssocID="{B3F7B79C-9218-4FA0-B007-923B4447F863}" presName="arrow" presStyleLbl="node1" presStyleIdx="1" presStyleCnt="4"/>
      <dgm:spPr/>
    </dgm:pt>
    <dgm:pt modelId="{F3BB69AE-4219-429B-9BEC-2C2D3E0F0D32}" type="pres">
      <dgm:prSet presAssocID="{B3F7B79C-9218-4FA0-B007-923B4447F863}" presName="descendantArrow" presStyleCnt="0"/>
      <dgm:spPr/>
    </dgm:pt>
    <dgm:pt modelId="{AE085BD8-24C3-4F67-8B8D-BB96341BA723}" type="pres">
      <dgm:prSet presAssocID="{8B022823-A078-4414-8C8F-DFB365634737}" presName="childTextArrow" presStyleLbl="fgAccFollowNode1" presStyleIdx="0" presStyleCnt="5">
        <dgm:presLayoutVars>
          <dgm:bulletEnabled val="1"/>
        </dgm:presLayoutVars>
      </dgm:prSet>
      <dgm:spPr/>
    </dgm:pt>
    <dgm:pt modelId="{6D6747FE-12D2-4898-90D4-4C74D6F04492}" type="pres">
      <dgm:prSet presAssocID="{E80E70A3-D1F0-4109-95B1-E0279EF05CC7}" presName="childTextArrow" presStyleLbl="fgAccFollowNode1" presStyleIdx="1" presStyleCnt="5">
        <dgm:presLayoutVars>
          <dgm:bulletEnabled val="1"/>
        </dgm:presLayoutVars>
      </dgm:prSet>
      <dgm:spPr/>
    </dgm:pt>
    <dgm:pt modelId="{1F086FF0-3289-42EE-829A-81CF9718562E}" type="pres">
      <dgm:prSet presAssocID="{C1189C84-56C7-46EA-8771-443C9DD76734}" presName="sp" presStyleCnt="0"/>
      <dgm:spPr/>
    </dgm:pt>
    <dgm:pt modelId="{CB044BB5-888A-4DA1-B4BA-0ECF02485D1C}" type="pres">
      <dgm:prSet presAssocID="{6C0E5BB9-361C-42C4-848E-9BD61557C8C8}" presName="arrowAndChildren" presStyleCnt="0"/>
      <dgm:spPr/>
    </dgm:pt>
    <dgm:pt modelId="{6B6C4E5F-2D4A-4E9A-9AEA-7C1978A99CC9}" type="pres">
      <dgm:prSet presAssocID="{6C0E5BB9-361C-42C4-848E-9BD61557C8C8}" presName="parentTextArrow" presStyleLbl="node1" presStyleIdx="1" presStyleCnt="4"/>
      <dgm:spPr/>
    </dgm:pt>
    <dgm:pt modelId="{BF7A5CF6-935A-406F-AF34-13F2B8DA0918}" type="pres">
      <dgm:prSet presAssocID="{6C0E5BB9-361C-42C4-848E-9BD61557C8C8}" presName="arrow" presStyleLbl="node1" presStyleIdx="2" presStyleCnt="4"/>
      <dgm:spPr/>
    </dgm:pt>
    <dgm:pt modelId="{313812E7-CC56-457C-8565-BCA3BCAE2507}" type="pres">
      <dgm:prSet presAssocID="{6C0E5BB9-361C-42C4-848E-9BD61557C8C8}" presName="descendantArrow" presStyleCnt="0"/>
      <dgm:spPr/>
    </dgm:pt>
    <dgm:pt modelId="{5349CE82-1CAA-48A2-8832-3B85AC828186}" type="pres">
      <dgm:prSet presAssocID="{11875742-5EBD-4936-B669-4EBC28E36CE9}" presName="childTextArrow" presStyleLbl="fgAccFollowNode1" presStyleIdx="2" presStyleCnt="5">
        <dgm:presLayoutVars>
          <dgm:bulletEnabled val="1"/>
        </dgm:presLayoutVars>
      </dgm:prSet>
      <dgm:spPr/>
    </dgm:pt>
    <dgm:pt modelId="{5045A3D1-BEB3-458D-8526-0852E8E0E4C9}" type="pres">
      <dgm:prSet presAssocID="{4E64A3A8-211D-4A22-B930-B3E18C706F17}" presName="childTextArrow" presStyleLbl="fgAccFollowNode1" presStyleIdx="3" presStyleCnt="5">
        <dgm:presLayoutVars>
          <dgm:bulletEnabled val="1"/>
        </dgm:presLayoutVars>
      </dgm:prSet>
      <dgm:spPr/>
    </dgm:pt>
    <dgm:pt modelId="{3A940861-0A3C-494A-8016-E4E508719FB3}" type="pres">
      <dgm:prSet presAssocID="{CF889879-1B74-4F78-8A87-F33F6C49059D}" presName="sp" presStyleCnt="0"/>
      <dgm:spPr/>
    </dgm:pt>
    <dgm:pt modelId="{B834C0E3-28D5-4728-936B-2F47ECE172B7}" type="pres">
      <dgm:prSet presAssocID="{D2B843A4-D2F9-460F-9258-FD4AFCF13942}" presName="arrowAndChildren" presStyleCnt="0"/>
      <dgm:spPr/>
    </dgm:pt>
    <dgm:pt modelId="{49A1632D-4097-41E1-BE79-286E9EFE92E1}" type="pres">
      <dgm:prSet presAssocID="{D2B843A4-D2F9-460F-9258-FD4AFCF13942}" presName="parentTextArrow" presStyleLbl="node1" presStyleIdx="2" presStyleCnt="4"/>
      <dgm:spPr/>
    </dgm:pt>
    <dgm:pt modelId="{338BB536-7493-4010-AB74-5437A5F66B79}" type="pres">
      <dgm:prSet presAssocID="{D2B843A4-D2F9-460F-9258-FD4AFCF13942}" presName="arrow" presStyleLbl="node1" presStyleIdx="3" presStyleCnt="4"/>
      <dgm:spPr/>
    </dgm:pt>
    <dgm:pt modelId="{1FCA0638-62FC-455A-905A-F954FDB2F009}" type="pres">
      <dgm:prSet presAssocID="{D2B843A4-D2F9-460F-9258-FD4AFCF13942}" presName="descendantArrow" presStyleCnt="0"/>
      <dgm:spPr/>
    </dgm:pt>
    <dgm:pt modelId="{CA7F1F0E-D712-495D-BB04-048D10DD56FF}" type="pres">
      <dgm:prSet presAssocID="{E7F2E91F-432A-4D79-A223-2377A936D327}" presName="childTextArrow" presStyleLbl="fgAccFollowNode1" presStyleIdx="4" presStyleCnt="5">
        <dgm:presLayoutVars>
          <dgm:bulletEnabled val="1"/>
        </dgm:presLayoutVars>
      </dgm:prSet>
      <dgm:spPr/>
    </dgm:pt>
  </dgm:ptLst>
  <dgm:cxnLst>
    <dgm:cxn modelId="{EAD4D501-ED2D-4EF7-949C-B2A1C44413DF}" srcId="{B3F7B79C-9218-4FA0-B007-923B4447F863}" destId="{E80E70A3-D1F0-4109-95B1-E0279EF05CC7}" srcOrd="1" destOrd="0" parTransId="{0B2C9149-728D-4018-AF99-2C257A932D02}" sibTransId="{A31EEA0C-71F9-479D-8797-AA8CF454A575}"/>
    <dgm:cxn modelId="{F0D22C04-91A9-4ECC-AE15-04FBCDA8ED99}" type="presOf" srcId="{E80E70A3-D1F0-4109-95B1-E0279EF05CC7}" destId="{6D6747FE-12D2-4898-90D4-4C74D6F04492}" srcOrd="0" destOrd="0" presId="urn:microsoft.com/office/officeart/2005/8/layout/process4"/>
    <dgm:cxn modelId="{B2514605-EE6E-4083-A8EE-A8C13FAE03D4}" type="presOf" srcId="{00A07A93-13AC-45C6-AE96-54311DBD1564}" destId="{9190B5D0-AA47-4039-A158-770C3938BFDE}" srcOrd="0" destOrd="0" presId="urn:microsoft.com/office/officeart/2005/8/layout/process4"/>
    <dgm:cxn modelId="{19747B0B-28E8-4C46-BD6C-AA31B5E225F4}" srcId="{6C0E5BB9-361C-42C4-848E-9BD61557C8C8}" destId="{4E64A3A8-211D-4A22-B930-B3E18C706F17}" srcOrd="1" destOrd="0" parTransId="{1FECA204-1E5B-4966-AB81-010C93B07448}" sibTransId="{A901FD43-8FCE-4C08-8B82-169B50939908}"/>
    <dgm:cxn modelId="{FB59A11E-DBD1-4E65-8BD1-004F1B647E2F}" type="presOf" srcId="{6C0E5BB9-361C-42C4-848E-9BD61557C8C8}" destId="{BF7A5CF6-935A-406F-AF34-13F2B8DA0918}" srcOrd="1" destOrd="0" presId="urn:microsoft.com/office/officeart/2005/8/layout/process4"/>
    <dgm:cxn modelId="{463FDB23-045F-40F9-A0BB-D2288B2E26C8}" srcId="{B3F7B79C-9218-4FA0-B007-923B4447F863}" destId="{8B022823-A078-4414-8C8F-DFB365634737}" srcOrd="0" destOrd="0" parTransId="{966D1FE9-09B7-4F8B-9701-10ACC245AA1E}" sibTransId="{312F1D05-5AEB-4EFA-B20D-B6327ABDE563}"/>
    <dgm:cxn modelId="{9FACF426-02F2-47BF-AC62-C1BB2B4EA7E1}" type="presOf" srcId="{D2B843A4-D2F9-460F-9258-FD4AFCF13942}" destId="{338BB536-7493-4010-AB74-5437A5F66B79}" srcOrd="1" destOrd="0" presId="urn:microsoft.com/office/officeart/2005/8/layout/process4"/>
    <dgm:cxn modelId="{BEB0B231-DB3F-4A7D-90EF-280CD21AC068}" type="presOf" srcId="{D2B843A4-D2F9-460F-9258-FD4AFCF13942}" destId="{49A1632D-4097-41E1-BE79-286E9EFE92E1}" srcOrd="0" destOrd="0" presId="urn:microsoft.com/office/officeart/2005/8/layout/process4"/>
    <dgm:cxn modelId="{ACB14638-1CA2-4965-BB88-F87761BEE477}" type="presOf" srcId="{11875742-5EBD-4936-B669-4EBC28E36CE9}" destId="{5349CE82-1CAA-48A2-8832-3B85AC828186}" srcOrd="0" destOrd="0" presId="urn:microsoft.com/office/officeart/2005/8/layout/process4"/>
    <dgm:cxn modelId="{6170C642-77AE-460C-BCC5-F6D39C23124B}" type="presOf" srcId="{8B022823-A078-4414-8C8F-DFB365634737}" destId="{AE085BD8-24C3-4F67-8B8D-BB96341BA723}" srcOrd="0" destOrd="0" presId="urn:microsoft.com/office/officeart/2005/8/layout/process4"/>
    <dgm:cxn modelId="{C7B76964-7F80-40F5-BAC3-5539711B5C03}" type="presOf" srcId="{4E64A3A8-211D-4A22-B930-B3E18C706F17}" destId="{5045A3D1-BEB3-458D-8526-0852E8E0E4C9}" srcOrd="0" destOrd="0" presId="urn:microsoft.com/office/officeart/2005/8/layout/process4"/>
    <dgm:cxn modelId="{43CFC364-6134-450D-A9AB-D3296F66C503}" srcId="{00A07A93-13AC-45C6-AE96-54311DBD1564}" destId="{6C0E5BB9-361C-42C4-848E-9BD61557C8C8}" srcOrd="1" destOrd="0" parTransId="{CB22C520-2A9D-4761-91E1-B30C520C3D23}" sibTransId="{C1189C84-56C7-46EA-8771-443C9DD76734}"/>
    <dgm:cxn modelId="{5E25274A-490A-4C74-85F1-EC14F5E96884}" type="presOf" srcId="{B3F7B79C-9218-4FA0-B007-923B4447F863}" destId="{8E9F5832-549D-486E-BEF5-B6B155DA42FA}" srcOrd="0" destOrd="0" presId="urn:microsoft.com/office/officeart/2005/8/layout/process4"/>
    <dgm:cxn modelId="{7D284D85-0571-4268-A044-02826DCBC9F8}" srcId="{6C0E5BB9-361C-42C4-848E-9BD61557C8C8}" destId="{11875742-5EBD-4936-B669-4EBC28E36CE9}" srcOrd="0" destOrd="0" parTransId="{06078047-BEA1-469F-AD67-BE79F336A34A}" sibTransId="{24962C2C-B51F-4BCE-8F8C-713FB2A12B56}"/>
    <dgm:cxn modelId="{14281986-1B57-4254-B458-26133D7BECB4}" srcId="{D2B843A4-D2F9-460F-9258-FD4AFCF13942}" destId="{E7F2E91F-432A-4D79-A223-2377A936D327}" srcOrd="0" destOrd="0" parTransId="{FF806D21-FC4D-4951-BA56-4A5CDDF0CE02}" sibTransId="{5B6B571C-BD6A-462B-88EE-D09F962FB61F}"/>
    <dgm:cxn modelId="{29519186-39AB-4D56-BEBD-7BE3168A074D}" srcId="{00A07A93-13AC-45C6-AE96-54311DBD1564}" destId="{B3F7B79C-9218-4FA0-B007-923B4447F863}" srcOrd="2" destOrd="0" parTransId="{7C49E321-8509-4A4D-943F-325651A6F199}" sibTransId="{8BA88C49-48D2-46CD-875A-B6DF8CA60E2A}"/>
    <dgm:cxn modelId="{17ED52A1-DCD6-4729-98F6-7B1536E06649}" type="presOf" srcId="{6C0E5BB9-361C-42C4-848E-9BD61557C8C8}" destId="{6B6C4E5F-2D4A-4E9A-9AEA-7C1978A99CC9}" srcOrd="0" destOrd="0" presId="urn:microsoft.com/office/officeart/2005/8/layout/process4"/>
    <dgm:cxn modelId="{64DDDAA9-14FD-4B97-A78F-A482052505C6}" srcId="{00A07A93-13AC-45C6-AE96-54311DBD1564}" destId="{281971F6-82D7-47A8-B2CF-13A21C27B5A8}" srcOrd="3" destOrd="0" parTransId="{519F7DFC-8EFA-42BD-955A-5BBFBC1FC4FA}" sibTransId="{E2D3ACBE-4329-47FB-AE54-C91B68692180}"/>
    <dgm:cxn modelId="{88654AB6-D2CD-4B15-AF35-6B0C07AC42AD}" type="presOf" srcId="{E7F2E91F-432A-4D79-A223-2377A936D327}" destId="{CA7F1F0E-D712-495D-BB04-048D10DD56FF}" srcOrd="0" destOrd="0" presId="urn:microsoft.com/office/officeart/2005/8/layout/process4"/>
    <dgm:cxn modelId="{C6C70DBF-0603-4294-ABFD-5A5DA125F041}" srcId="{00A07A93-13AC-45C6-AE96-54311DBD1564}" destId="{D2B843A4-D2F9-460F-9258-FD4AFCF13942}" srcOrd="0" destOrd="0" parTransId="{C33728A6-4D46-431E-80E4-DC6A45670CB1}" sibTransId="{CF889879-1B74-4F78-8A87-F33F6C49059D}"/>
    <dgm:cxn modelId="{16FEFBDF-B9FC-4C1E-BEDA-DC259CBFD35F}" type="presOf" srcId="{281971F6-82D7-47A8-B2CF-13A21C27B5A8}" destId="{2EE97B24-8F04-4301-980A-75523395AB8E}" srcOrd="0" destOrd="0" presId="urn:microsoft.com/office/officeart/2005/8/layout/process4"/>
    <dgm:cxn modelId="{5E1CA2F7-DBA6-4895-9743-8F9DB9B07CB3}" type="presOf" srcId="{B3F7B79C-9218-4FA0-B007-923B4447F863}" destId="{38F48714-C8C4-493F-AF63-70C65451C226}" srcOrd="1" destOrd="0" presId="urn:microsoft.com/office/officeart/2005/8/layout/process4"/>
    <dgm:cxn modelId="{53EBC029-D2DA-4654-B794-233404157A93}" type="presParOf" srcId="{9190B5D0-AA47-4039-A158-770C3938BFDE}" destId="{FC6E530C-A60B-429D-95C2-F0C369CCB0E0}" srcOrd="0" destOrd="0" presId="urn:microsoft.com/office/officeart/2005/8/layout/process4"/>
    <dgm:cxn modelId="{8C6EB1CD-D628-4153-918F-C1271A7BDE6D}" type="presParOf" srcId="{FC6E530C-A60B-429D-95C2-F0C369CCB0E0}" destId="{2EE97B24-8F04-4301-980A-75523395AB8E}" srcOrd="0" destOrd="0" presId="urn:microsoft.com/office/officeart/2005/8/layout/process4"/>
    <dgm:cxn modelId="{DC5FA59F-4151-4454-B15C-567386F56531}" type="presParOf" srcId="{9190B5D0-AA47-4039-A158-770C3938BFDE}" destId="{8FECD788-8409-4223-8BAB-5DE7E97264CF}" srcOrd="1" destOrd="0" presId="urn:microsoft.com/office/officeart/2005/8/layout/process4"/>
    <dgm:cxn modelId="{1779AA61-D8F4-4770-8308-CAAE9D95A313}" type="presParOf" srcId="{9190B5D0-AA47-4039-A158-770C3938BFDE}" destId="{027BB3C0-1C69-4554-8C7B-EC198EBE66F1}" srcOrd="2" destOrd="0" presId="urn:microsoft.com/office/officeart/2005/8/layout/process4"/>
    <dgm:cxn modelId="{0BBDCC24-FCE7-4C76-A14F-E6C8D5FE700D}" type="presParOf" srcId="{027BB3C0-1C69-4554-8C7B-EC198EBE66F1}" destId="{8E9F5832-549D-486E-BEF5-B6B155DA42FA}" srcOrd="0" destOrd="0" presId="urn:microsoft.com/office/officeart/2005/8/layout/process4"/>
    <dgm:cxn modelId="{B7882953-1596-4D42-9311-5345E79DD612}" type="presParOf" srcId="{027BB3C0-1C69-4554-8C7B-EC198EBE66F1}" destId="{38F48714-C8C4-493F-AF63-70C65451C226}" srcOrd="1" destOrd="0" presId="urn:microsoft.com/office/officeart/2005/8/layout/process4"/>
    <dgm:cxn modelId="{940B152B-9B06-4DD3-B283-0836C2B3F62F}" type="presParOf" srcId="{027BB3C0-1C69-4554-8C7B-EC198EBE66F1}" destId="{F3BB69AE-4219-429B-9BEC-2C2D3E0F0D32}" srcOrd="2" destOrd="0" presId="urn:microsoft.com/office/officeart/2005/8/layout/process4"/>
    <dgm:cxn modelId="{A6FDFE2A-6389-4C55-8B95-EB34C3209977}" type="presParOf" srcId="{F3BB69AE-4219-429B-9BEC-2C2D3E0F0D32}" destId="{AE085BD8-24C3-4F67-8B8D-BB96341BA723}" srcOrd="0" destOrd="0" presId="urn:microsoft.com/office/officeart/2005/8/layout/process4"/>
    <dgm:cxn modelId="{E64F67E9-930C-4BA6-AC14-5A82253A2B6D}" type="presParOf" srcId="{F3BB69AE-4219-429B-9BEC-2C2D3E0F0D32}" destId="{6D6747FE-12D2-4898-90D4-4C74D6F04492}" srcOrd="1" destOrd="0" presId="urn:microsoft.com/office/officeart/2005/8/layout/process4"/>
    <dgm:cxn modelId="{423838E6-B134-4481-9761-DA8887BDDDC3}" type="presParOf" srcId="{9190B5D0-AA47-4039-A158-770C3938BFDE}" destId="{1F086FF0-3289-42EE-829A-81CF9718562E}" srcOrd="3" destOrd="0" presId="urn:microsoft.com/office/officeart/2005/8/layout/process4"/>
    <dgm:cxn modelId="{F7ED77D0-51E7-4910-92AF-B54B86229A0D}" type="presParOf" srcId="{9190B5D0-AA47-4039-A158-770C3938BFDE}" destId="{CB044BB5-888A-4DA1-B4BA-0ECF02485D1C}" srcOrd="4" destOrd="0" presId="urn:microsoft.com/office/officeart/2005/8/layout/process4"/>
    <dgm:cxn modelId="{8DDC9D62-3563-4667-9FE0-5F8BAA5A53C5}" type="presParOf" srcId="{CB044BB5-888A-4DA1-B4BA-0ECF02485D1C}" destId="{6B6C4E5F-2D4A-4E9A-9AEA-7C1978A99CC9}" srcOrd="0" destOrd="0" presId="urn:microsoft.com/office/officeart/2005/8/layout/process4"/>
    <dgm:cxn modelId="{EDB9FBE6-8DFA-41D7-9008-FB680D964C5F}" type="presParOf" srcId="{CB044BB5-888A-4DA1-B4BA-0ECF02485D1C}" destId="{BF7A5CF6-935A-406F-AF34-13F2B8DA0918}" srcOrd="1" destOrd="0" presId="urn:microsoft.com/office/officeart/2005/8/layout/process4"/>
    <dgm:cxn modelId="{E7BA0CC0-56D6-4E0B-BF95-E4675CC4C376}" type="presParOf" srcId="{CB044BB5-888A-4DA1-B4BA-0ECF02485D1C}" destId="{313812E7-CC56-457C-8565-BCA3BCAE2507}" srcOrd="2" destOrd="0" presId="urn:microsoft.com/office/officeart/2005/8/layout/process4"/>
    <dgm:cxn modelId="{90A7B7D3-C16E-40A2-97EE-5C36EEFD7B32}" type="presParOf" srcId="{313812E7-CC56-457C-8565-BCA3BCAE2507}" destId="{5349CE82-1CAA-48A2-8832-3B85AC828186}" srcOrd="0" destOrd="0" presId="urn:microsoft.com/office/officeart/2005/8/layout/process4"/>
    <dgm:cxn modelId="{8B1F9434-8AD3-4CA9-BC3A-C873D5C93F82}" type="presParOf" srcId="{313812E7-CC56-457C-8565-BCA3BCAE2507}" destId="{5045A3D1-BEB3-458D-8526-0852E8E0E4C9}" srcOrd="1" destOrd="0" presId="urn:microsoft.com/office/officeart/2005/8/layout/process4"/>
    <dgm:cxn modelId="{3FC3D894-1730-4335-9397-DE20075BAEE6}" type="presParOf" srcId="{9190B5D0-AA47-4039-A158-770C3938BFDE}" destId="{3A940861-0A3C-494A-8016-E4E508719FB3}" srcOrd="5" destOrd="0" presId="urn:microsoft.com/office/officeart/2005/8/layout/process4"/>
    <dgm:cxn modelId="{006BBE8F-81D8-49B6-88C9-CF35D912B3EF}" type="presParOf" srcId="{9190B5D0-AA47-4039-A158-770C3938BFDE}" destId="{B834C0E3-28D5-4728-936B-2F47ECE172B7}" srcOrd="6" destOrd="0" presId="urn:microsoft.com/office/officeart/2005/8/layout/process4"/>
    <dgm:cxn modelId="{5AF04583-DDE9-4ECE-A25B-AA5F7EFB4965}" type="presParOf" srcId="{B834C0E3-28D5-4728-936B-2F47ECE172B7}" destId="{49A1632D-4097-41E1-BE79-286E9EFE92E1}" srcOrd="0" destOrd="0" presId="urn:microsoft.com/office/officeart/2005/8/layout/process4"/>
    <dgm:cxn modelId="{D2698FD0-9C37-43A9-890E-2DA4449903EF}" type="presParOf" srcId="{B834C0E3-28D5-4728-936B-2F47ECE172B7}" destId="{338BB536-7493-4010-AB74-5437A5F66B79}" srcOrd="1" destOrd="0" presId="urn:microsoft.com/office/officeart/2005/8/layout/process4"/>
    <dgm:cxn modelId="{7B929592-1577-4DFD-8F32-6BF4C8C16236}" type="presParOf" srcId="{B834C0E3-28D5-4728-936B-2F47ECE172B7}" destId="{1FCA0638-62FC-455A-905A-F954FDB2F009}" srcOrd="2" destOrd="0" presId="urn:microsoft.com/office/officeart/2005/8/layout/process4"/>
    <dgm:cxn modelId="{B690C1DC-D559-4C86-8BD1-358E68773C0F}" type="presParOf" srcId="{1FCA0638-62FC-455A-905A-F954FDB2F009}" destId="{CA7F1F0E-D712-495D-BB04-048D10DD56FF}"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EB9C2-45B1-4948-A4D7-8947515CE7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CA"/>
        </a:p>
      </dgm:t>
    </dgm:pt>
    <dgm:pt modelId="{7F2B53BE-B082-4ECD-BC51-77B71114AFC3}">
      <dgm:prSet phldrT="[Texte]" phldr="1"/>
      <dgm:spPr/>
      <dgm:t>
        <a:bodyPr/>
        <a:lstStyle/>
        <a:p>
          <a:endParaRPr lang="fr-CA"/>
        </a:p>
      </dgm:t>
    </dgm:pt>
    <dgm:pt modelId="{E9C8B6E8-D2A0-48EC-BDEB-3B43C74E974E}" type="parTrans" cxnId="{46718F3C-246B-48E6-B2AE-96E475E3AECF}">
      <dgm:prSet/>
      <dgm:spPr/>
      <dgm:t>
        <a:bodyPr/>
        <a:lstStyle/>
        <a:p>
          <a:endParaRPr lang="fr-CA"/>
        </a:p>
      </dgm:t>
    </dgm:pt>
    <dgm:pt modelId="{8510132F-0163-4FEE-B3DA-2EE99E061608}" type="sibTrans" cxnId="{46718F3C-246B-48E6-B2AE-96E475E3AECF}">
      <dgm:prSet/>
      <dgm:spPr/>
      <dgm:t>
        <a:bodyPr/>
        <a:lstStyle/>
        <a:p>
          <a:endParaRPr lang="fr-CA"/>
        </a:p>
      </dgm:t>
    </dgm:pt>
    <dgm:pt modelId="{BD970403-FBF6-43C5-8180-4B487AA8BD1C}">
      <dgm:prSet phldrT="[Texte]"/>
      <dgm:spPr/>
      <dgm:t>
        <a:bodyPr/>
        <a:lstStyle/>
        <a:p>
          <a:r>
            <a:rPr lang="fr-CA" dirty="0"/>
            <a:t>Ce programme permet d’offrir une prestation imposable de 2 000 $ par mois pendant </a:t>
          </a:r>
          <a:r>
            <a:rPr lang="fr-CA" u="sng" dirty="0"/>
            <a:t>quatre mois </a:t>
          </a:r>
          <a:r>
            <a:rPr lang="fr-CA" dirty="0"/>
            <a:t>au maximum aux travailleurs qui perdent leur revenu </a:t>
          </a:r>
          <a:r>
            <a:rPr lang="fr-CA" u="sng" dirty="0"/>
            <a:t>en raison de la COVID-19</a:t>
          </a:r>
          <a:r>
            <a:rPr lang="fr-CA" dirty="0"/>
            <a:t>.</a:t>
          </a:r>
        </a:p>
      </dgm:t>
    </dgm:pt>
    <dgm:pt modelId="{56B04243-D8C6-4184-B0E2-43C884998CF2}" type="parTrans" cxnId="{CF3FF874-88D5-43EC-9954-51C1D9CC630C}">
      <dgm:prSet/>
      <dgm:spPr/>
      <dgm:t>
        <a:bodyPr/>
        <a:lstStyle/>
        <a:p>
          <a:endParaRPr lang="fr-CA"/>
        </a:p>
      </dgm:t>
    </dgm:pt>
    <dgm:pt modelId="{5CB68680-A8B4-45F6-8B38-81A3BF449F0E}" type="sibTrans" cxnId="{CF3FF874-88D5-43EC-9954-51C1D9CC630C}">
      <dgm:prSet/>
      <dgm:spPr/>
      <dgm:t>
        <a:bodyPr/>
        <a:lstStyle/>
        <a:p>
          <a:endParaRPr lang="fr-CA"/>
        </a:p>
      </dgm:t>
    </dgm:pt>
    <dgm:pt modelId="{DB0ED278-C14E-41B1-B51E-395AB3BC4F09}">
      <dgm:prSet phldrT="[Texte]" phldr="1"/>
      <dgm:spPr/>
      <dgm:t>
        <a:bodyPr/>
        <a:lstStyle/>
        <a:p>
          <a:endParaRPr lang="fr-CA"/>
        </a:p>
      </dgm:t>
    </dgm:pt>
    <dgm:pt modelId="{4F3D64A1-3783-47A9-AB37-71C5A787ED7B}" type="parTrans" cxnId="{858FC4EC-5C9D-4036-A52A-DF2EEE89FCB6}">
      <dgm:prSet/>
      <dgm:spPr/>
      <dgm:t>
        <a:bodyPr/>
        <a:lstStyle/>
        <a:p>
          <a:endParaRPr lang="fr-CA"/>
        </a:p>
      </dgm:t>
    </dgm:pt>
    <dgm:pt modelId="{CFA4B4AD-EE9D-4E51-99F6-D5695AB4E9F3}" type="sibTrans" cxnId="{858FC4EC-5C9D-4036-A52A-DF2EEE89FCB6}">
      <dgm:prSet/>
      <dgm:spPr/>
      <dgm:t>
        <a:bodyPr/>
        <a:lstStyle/>
        <a:p>
          <a:endParaRPr lang="fr-CA"/>
        </a:p>
      </dgm:t>
    </dgm:pt>
    <dgm:pt modelId="{7598D393-0699-4DEF-9ABB-CD1F8B0E84F8}">
      <dgm:prSet phldrT="[Texte]"/>
      <dgm:spPr/>
      <dgm:t>
        <a:bodyPr/>
        <a:lstStyle/>
        <a:p>
          <a:r>
            <a:rPr lang="fr-CA" dirty="0"/>
            <a:t>Les paiements de la prestation devraient commencer dans les 10 jours suivants la présentation de la demande (3 jours DD)</a:t>
          </a:r>
        </a:p>
      </dgm:t>
    </dgm:pt>
    <dgm:pt modelId="{71442173-3192-4E99-ABD4-ED59362A8F82}" type="parTrans" cxnId="{9B69DE9E-8D4A-4B17-AFBF-1A6087DC5CD9}">
      <dgm:prSet/>
      <dgm:spPr/>
      <dgm:t>
        <a:bodyPr/>
        <a:lstStyle/>
        <a:p>
          <a:endParaRPr lang="fr-CA"/>
        </a:p>
      </dgm:t>
    </dgm:pt>
    <dgm:pt modelId="{25B5579D-CF68-427B-9636-ABF235658207}" type="sibTrans" cxnId="{9B69DE9E-8D4A-4B17-AFBF-1A6087DC5CD9}">
      <dgm:prSet/>
      <dgm:spPr/>
      <dgm:t>
        <a:bodyPr/>
        <a:lstStyle/>
        <a:p>
          <a:endParaRPr lang="fr-CA"/>
        </a:p>
      </dgm:t>
    </dgm:pt>
    <dgm:pt modelId="{2E29BDA9-0200-42EE-B302-7B2BB8A3E264}">
      <dgm:prSet phldrT="[Texte]" phldr="1"/>
      <dgm:spPr/>
      <dgm:t>
        <a:bodyPr/>
        <a:lstStyle/>
        <a:p>
          <a:endParaRPr lang="fr-CA"/>
        </a:p>
      </dgm:t>
    </dgm:pt>
    <dgm:pt modelId="{D1DC0FFD-9686-4502-893E-835A1EF66F7E}" type="parTrans" cxnId="{EB23B960-26E9-4A09-B175-30E67F02BC95}">
      <dgm:prSet/>
      <dgm:spPr/>
      <dgm:t>
        <a:bodyPr/>
        <a:lstStyle/>
        <a:p>
          <a:endParaRPr lang="fr-CA"/>
        </a:p>
      </dgm:t>
    </dgm:pt>
    <dgm:pt modelId="{4BE16A96-B44E-4E8E-9BD7-593ACB48B0F1}" type="sibTrans" cxnId="{EB23B960-26E9-4A09-B175-30E67F02BC95}">
      <dgm:prSet/>
      <dgm:spPr/>
      <dgm:t>
        <a:bodyPr/>
        <a:lstStyle/>
        <a:p>
          <a:endParaRPr lang="fr-CA"/>
        </a:p>
      </dgm:t>
    </dgm:pt>
    <dgm:pt modelId="{A686BC71-83E2-4BC8-8A8A-B1D3D9DB9C9B}">
      <dgm:prSet phldrT="[Texte]"/>
      <dgm:spPr/>
      <dgm:t>
        <a:bodyPr/>
        <a:lstStyle/>
        <a:p>
          <a:r>
            <a:rPr lang="fr-CA" dirty="0"/>
            <a:t>La PCU sera versée toutes les quatre semaines et sera offerte du 15 mars 2020 au 3 octobre 2020</a:t>
          </a:r>
        </a:p>
      </dgm:t>
    </dgm:pt>
    <dgm:pt modelId="{98FAFA3C-B00A-46C2-86A6-1ADD085AF499}" type="parTrans" cxnId="{B8B33C7E-DD42-4C3D-990E-29F3B965500E}">
      <dgm:prSet/>
      <dgm:spPr/>
      <dgm:t>
        <a:bodyPr/>
        <a:lstStyle/>
        <a:p>
          <a:endParaRPr lang="fr-CA"/>
        </a:p>
      </dgm:t>
    </dgm:pt>
    <dgm:pt modelId="{5D3EC899-6CC9-4F3A-9E80-6B045C16F6AC}" type="sibTrans" cxnId="{B8B33C7E-DD42-4C3D-990E-29F3B965500E}">
      <dgm:prSet/>
      <dgm:spPr/>
      <dgm:t>
        <a:bodyPr/>
        <a:lstStyle/>
        <a:p>
          <a:endParaRPr lang="fr-CA"/>
        </a:p>
      </dgm:t>
    </dgm:pt>
    <dgm:pt modelId="{309D7CE6-25DB-4788-8D80-76C9A54B4A99}" type="pres">
      <dgm:prSet presAssocID="{FE5EB9C2-45B1-4948-A4D7-8947515CE791}" presName="linearFlow" presStyleCnt="0">
        <dgm:presLayoutVars>
          <dgm:dir/>
          <dgm:animLvl val="lvl"/>
          <dgm:resizeHandles val="exact"/>
        </dgm:presLayoutVars>
      </dgm:prSet>
      <dgm:spPr/>
    </dgm:pt>
    <dgm:pt modelId="{A1F0D955-0F73-470F-A8D7-DB65D25E3B76}" type="pres">
      <dgm:prSet presAssocID="{7F2B53BE-B082-4ECD-BC51-77B71114AFC3}" presName="composite" presStyleCnt="0"/>
      <dgm:spPr/>
    </dgm:pt>
    <dgm:pt modelId="{C7999EDF-D5A6-49EF-B110-A62A88C2D766}" type="pres">
      <dgm:prSet presAssocID="{7F2B53BE-B082-4ECD-BC51-77B71114AFC3}" presName="parentText" presStyleLbl="alignNode1" presStyleIdx="0" presStyleCnt="3">
        <dgm:presLayoutVars>
          <dgm:chMax val="1"/>
          <dgm:bulletEnabled val="1"/>
        </dgm:presLayoutVars>
      </dgm:prSet>
      <dgm:spPr/>
    </dgm:pt>
    <dgm:pt modelId="{750F9DB5-3B30-46D1-8C33-58D8530F7C39}" type="pres">
      <dgm:prSet presAssocID="{7F2B53BE-B082-4ECD-BC51-77B71114AFC3}" presName="descendantText" presStyleLbl="alignAcc1" presStyleIdx="0" presStyleCnt="3">
        <dgm:presLayoutVars>
          <dgm:bulletEnabled val="1"/>
        </dgm:presLayoutVars>
      </dgm:prSet>
      <dgm:spPr/>
    </dgm:pt>
    <dgm:pt modelId="{64E76917-B28D-40DA-A9C0-BDF680C25F78}" type="pres">
      <dgm:prSet presAssocID="{8510132F-0163-4FEE-B3DA-2EE99E061608}" presName="sp" presStyleCnt="0"/>
      <dgm:spPr/>
    </dgm:pt>
    <dgm:pt modelId="{E8D415B6-9B71-4B86-ABC5-B8D0BDCA43A1}" type="pres">
      <dgm:prSet presAssocID="{DB0ED278-C14E-41B1-B51E-395AB3BC4F09}" presName="composite" presStyleCnt="0"/>
      <dgm:spPr/>
    </dgm:pt>
    <dgm:pt modelId="{ED9D5C23-25C0-4960-8B0F-CD601B481ADE}" type="pres">
      <dgm:prSet presAssocID="{DB0ED278-C14E-41B1-B51E-395AB3BC4F09}" presName="parentText" presStyleLbl="alignNode1" presStyleIdx="1" presStyleCnt="3">
        <dgm:presLayoutVars>
          <dgm:chMax val="1"/>
          <dgm:bulletEnabled val="1"/>
        </dgm:presLayoutVars>
      </dgm:prSet>
      <dgm:spPr/>
    </dgm:pt>
    <dgm:pt modelId="{29DDEF19-9C7A-46F5-8CAB-C34B216132B7}" type="pres">
      <dgm:prSet presAssocID="{DB0ED278-C14E-41B1-B51E-395AB3BC4F09}" presName="descendantText" presStyleLbl="alignAcc1" presStyleIdx="1" presStyleCnt="3">
        <dgm:presLayoutVars>
          <dgm:bulletEnabled val="1"/>
        </dgm:presLayoutVars>
      </dgm:prSet>
      <dgm:spPr/>
    </dgm:pt>
    <dgm:pt modelId="{C96FB1E4-21EC-4427-BE28-087C85D57896}" type="pres">
      <dgm:prSet presAssocID="{CFA4B4AD-EE9D-4E51-99F6-D5695AB4E9F3}" presName="sp" presStyleCnt="0"/>
      <dgm:spPr/>
    </dgm:pt>
    <dgm:pt modelId="{6545699B-EA95-44AA-9A3A-69B997103D96}" type="pres">
      <dgm:prSet presAssocID="{2E29BDA9-0200-42EE-B302-7B2BB8A3E264}" presName="composite" presStyleCnt="0"/>
      <dgm:spPr/>
    </dgm:pt>
    <dgm:pt modelId="{1525BAF8-81B4-4A27-9E8E-DD9E3872B6D8}" type="pres">
      <dgm:prSet presAssocID="{2E29BDA9-0200-42EE-B302-7B2BB8A3E264}" presName="parentText" presStyleLbl="alignNode1" presStyleIdx="2" presStyleCnt="3">
        <dgm:presLayoutVars>
          <dgm:chMax val="1"/>
          <dgm:bulletEnabled val="1"/>
        </dgm:presLayoutVars>
      </dgm:prSet>
      <dgm:spPr/>
    </dgm:pt>
    <dgm:pt modelId="{48046074-8DB2-4094-9884-05AA401CE1FC}" type="pres">
      <dgm:prSet presAssocID="{2E29BDA9-0200-42EE-B302-7B2BB8A3E264}" presName="descendantText" presStyleLbl="alignAcc1" presStyleIdx="2" presStyleCnt="3">
        <dgm:presLayoutVars>
          <dgm:bulletEnabled val="1"/>
        </dgm:presLayoutVars>
      </dgm:prSet>
      <dgm:spPr/>
    </dgm:pt>
  </dgm:ptLst>
  <dgm:cxnLst>
    <dgm:cxn modelId="{71FC9000-D27A-4AE3-B710-B2D3EF7DC818}" type="presOf" srcId="{DB0ED278-C14E-41B1-B51E-395AB3BC4F09}" destId="{ED9D5C23-25C0-4960-8B0F-CD601B481ADE}" srcOrd="0" destOrd="0" presId="urn:microsoft.com/office/officeart/2005/8/layout/chevron2"/>
    <dgm:cxn modelId="{9952A302-C3D0-45C1-82FC-16F868713098}" type="presOf" srcId="{BD970403-FBF6-43C5-8180-4B487AA8BD1C}" destId="{750F9DB5-3B30-46D1-8C33-58D8530F7C39}" srcOrd="0" destOrd="0" presId="urn:microsoft.com/office/officeart/2005/8/layout/chevron2"/>
    <dgm:cxn modelId="{614BC30A-597F-4558-800C-E6F351BC7AB5}" type="presOf" srcId="{7F2B53BE-B082-4ECD-BC51-77B71114AFC3}" destId="{C7999EDF-D5A6-49EF-B110-A62A88C2D766}" srcOrd="0" destOrd="0" presId="urn:microsoft.com/office/officeart/2005/8/layout/chevron2"/>
    <dgm:cxn modelId="{46718F3C-246B-48E6-B2AE-96E475E3AECF}" srcId="{FE5EB9C2-45B1-4948-A4D7-8947515CE791}" destId="{7F2B53BE-B082-4ECD-BC51-77B71114AFC3}" srcOrd="0" destOrd="0" parTransId="{E9C8B6E8-D2A0-48EC-BDEB-3B43C74E974E}" sibTransId="{8510132F-0163-4FEE-B3DA-2EE99E061608}"/>
    <dgm:cxn modelId="{EB23B960-26E9-4A09-B175-30E67F02BC95}" srcId="{FE5EB9C2-45B1-4948-A4D7-8947515CE791}" destId="{2E29BDA9-0200-42EE-B302-7B2BB8A3E264}" srcOrd="2" destOrd="0" parTransId="{D1DC0FFD-9686-4502-893E-835A1EF66F7E}" sibTransId="{4BE16A96-B44E-4E8E-9BD7-593ACB48B0F1}"/>
    <dgm:cxn modelId="{0AF87773-4CB8-444D-90E7-97C7621B6467}" type="presOf" srcId="{7598D393-0699-4DEF-9ABB-CD1F8B0E84F8}" destId="{29DDEF19-9C7A-46F5-8CAB-C34B216132B7}" srcOrd="0" destOrd="0" presId="urn:microsoft.com/office/officeart/2005/8/layout/chevron2"/>
    <dgm:cxn modelId="{CF3FF874-88D5-43EC-9954-51C1D9CC630C}" srcId="{7F2B53BE-B082-4ECD-BC51-77B71114AFC3}" destId="{BD970403-FBF6-43C5-8180-4B487AA8BD1C}" srcOrd="0" destOrd="0" parTransId="{56B04243-D8C6-4184-B0E2-43C884998CF2}" sibTransId="{5CB68680-A8B4-45F6-8B38-81A3BF449F0E}"/>
    <dgm:cxn modelId="{B8B33C7E-DD42-4C3D-990E-29F3B965500E}" srcId="{2E29BDA9-0200-42EE-B302-7B2BB8A3E264}" destId="{A686BC71-83E2-4BC8-8A8A-B1D3D9DB9C9B}" srcOrd="0" destOrd="0" parTransId="{98FAFA3C-B00A-46C2-86A6-1ADD085AF499}" sibTransId="{5D3EC899-6CC9-4F3A-9E80-6B045C16F6AC}"/>
    <dgm:cxn modelId="{180F1895-0222-4343-A2FE-F796443D4E4E}" type="presOf" srcId="{2E29BDA9-0200-42EE-B302-7B2BB8A3E264}" destId="{1525BAF8-81B4-4A27-9E8E-DD9E3872B6D8}" srcOrd="0" destOrd="0" presId="urn:microsoft.com/office/officeart/2005/8/layout/chevron2"/>
    <dgm:cxn modelId="{9B69DE9E-8D4A-4B17-AFBF-1A6087DC5CD9}" srcId="{DB0ED278-C14E-41B1-B51E-395AB3BC4F09}" destId="{7598D393-0699-4DEF-9ABB-CD1F8B0E84F8}" srcOrd="0" destOrd="0" parTransId="{71442173-3192-4E99-ABD4-ED59362A8F82}" sibTransId="{25B5579D-CF68-427B-9636-ABF235658207}"/>
    <dgm:cxn modelId="{F01823E2-EE0D-4120-90E5-7F8D5FFFA8F2}" type="presOf" srcId="{A686BC71-83E2-4BC8-8A8A-B1D3D9DB9C9B}" destId="{48046074-8DB2-4094-9884-05AA401CE1FC}" srcOrd="0" destOrd="0" presId="urn:microsoft.com/office/officeart/2005/8/layout/chevron2"/>
    <dgm:cxn modelId="{858FC4EC-5C9D-4036-A52A-DF2EEE89FCB6}" srcId="{FE5EB9C2-45B1-4948-A4D7-8947515CE791}" destId="{DB0ED278-C14E-41B1-B51E-395AB3BC4F09}" srcOrd="1" destOrd="0" parTransId="{4F3D64A1-3783-47A9-AB37-71C5A787ED7B}" sibTransId="{CFA4B4AD-EE9D-4E51-99F6-D5695AB4E9F3}"/>
    <dgm:cxn modelId="{0A13EEF9-9861-4159-BE6D-8FEF05915D86}" type="presOf" srcId="{FE5EB9C2-45B1-4948-A4D7-8947515CE791}" destId="{309D7CE6-25DB-4788-8D80-76C9A54B4A99}" srcOrd="0" destOrd="0" presId="urn:microsoft.com/office/officeart/2005/8/layout/chevron2"/>
    <dgm:cxn modelId="{9695826B-87B3-477F-A058-69235798D855}" type="presParOf" srcId="{309D7CE6-25DB-4788-8D80-76C9A54B4A99}" destId="{A1F0D955-0F73-470F-A8D7-DB65D25E3B76}" srcOrd="0" destOrd="0" presId="urn:microsoft.com/office/officeart/2005/8/layout/chevron2"/>
    <dgm:cxn modelId="{6A9F52DA-72CC-4292-8F86-BB36CFA1BDE7}" type="presParOf" srcId="{A1F0D955-0F73-470F-A8D7-DB65D25E3B76}" destId="{C7999EDF-D5A6-49EF-B110-A62A88C2D766}" srcOrd="0" destOrd="0" presId="urn:microsoft.com/office/officeart/2005/8/layout/chevron2"/>
    <dgm:cxn modelId="{A23A1288-25BD-466B-AD0A-EE987C4F1216}" type="presParOf" srcId="{A1F0D955-0F73-470F-A8D7-DB65D25E3B76}" destId="{750F9DB5-3B30-46D1-8C33-58D8530F7C39}" srcOrd="1" destOrd="0" presId="urn:microsoft.com/office/officeart/2005/8/layout/chevron2"/>
    <dgm:cxn modelId="{27A482C7-C443-48E6-9BF4-261A7F53E39D}" type="presParOf" srcId="{309D7CE6-25DB-4788-8D80-76C9A54B4A99}" destId="{64E76917-B28D-40DA-A9C0-BDF680C25F78}" srcOrd="1" destOrd="0" presId="urn:microsoft.com/office/officeart/2005/8/layout/chevron2"/>
    <dgm:cxn modelId="{C4048B07-A4D3-4DA1-95BB-514D7E77207D}" type="presParOf" srcId="{309D7CE6-25DB-4788-8D80-76C9A54B4A99}" destId="{E8D415B6-9B71-4B86-ABC5-B8D0BDCA43A1}" srcOrd="2" destOrd="0" presId="urn:microsoft.com/office/officeart/2005/8/layout/chevron2"/>
    <dgm:cxn modelId="{A19ABEC0-420C-4F4E-8417-44C31B37CDBA}" type="presParOf" srcId="{E8D415B6-9B71-4B86-ABC5-B8D0BDCA43A1}" destId="{ED9D5C23-25C0-4960-8B0F-CD601B481ADE}" srcOrd="0" destOrd="0" presId="urn:microsoft.com/office/officeart/2005/8/layout/chevron2"/>
    <dgm:cxn modelId="{27A32D88-D38F-43A9-9CBA-2E60C3B456E7}" type="presParOf" srcId="{E8D415B6-9B71-4B86-ABC5-B8D0BDCA43A1}" destId="{29DDEF19-9C7A-46F5-8CAB-C34B216132B7}" srcOrd="1" destOrd="0" presId="urn:microsoft.com/office/officeart/2005/8/layout/chevron2"/>
    <dgm:cxn modelId="{DEC1DE29-2EA8-468B-87F7-00ACA8EB0093}" type="presParOf" srcId="{309D7CE6-25DB-4788-8D80-76C9A54B4A99}" destId="{C96FB1E4-21EC-4427-BE28-087C85D57896}" srcOrd="3" destOrd="0" presId="urn:microsoft.com/office/officeart/2005/8/layout/chevron2"/>
    <dgm:cxn modelId="{BEA7BF43-67F8-4365-B6C9-7788B3FCAF12}" type="presParOf" srcId="{309D7CE6-25DB-4788-8D80-76C9A54B4A99}" destId="{6545699B-EA95-44AA-9A3A-69B997103D96}" srcOrd="4" destOrd="0" presId="urn:microsoft.com/office/officeart/2005/8/layout/chevron2"/>
    <dgm:cxn modelId="{3C5D3D38-6C8E-4C1C-9E0A-418326CA8776}" type="presParOf" srcId="{6545699B-EA95-44AA-9A3A-69B997103D96}" destId="{1525BAF8-81B4-4A27-9E8E-DD9E3872B6D8}" srcOrd="0" destOrd="0" presId="urn:microsoft.com/office/officeart/2005/8/layout/chevron2"/>
    <dgm:cxn modelId="{F843E1E2-C7BD-4817-8ED0-8D537BEB33DB}" type="presParOf" srcId="{6545699B-EA95-44AA-9A3A-69B997103D96}" destId="{48046074-8DB2-4094-9884-05AA401CE1FC}"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EB9C2-45B1-4948-A4D7-8947515CE7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CA"/>
        </a:p>
      </dgm:t>
    </dgm:pt>
    <dgm:pt modelId="{7F2B53BE-B082-4ECD-BC51-77B71114AFC3}">
      <dgm:prSet phldrT="[Texte]"/>
      <dgm:spPr/>
      <dgm:t>
        <a:bodyPr/>
        <a:lstStyle/>
        <a:p>
          <a:r>
            <a:rPr lang="fr-CA" dirty="0"/>
            <a:t>Source du 5000$</a:t>
          </a:r>
        </a:p>
      </dgm:t>
    </dgm:pt>
    <dgm:pt modelId="{E9C8B6E8-D2A0-48EC-BDEB-3B43C74E974E}" type="parTrans" cxnId="{46718F3C-246B-48E6-B2AE-96E475E3AECF}">
      <dgm:prSet/>
      <dgm:spPr/>
      <dgm:t>
        <a:bodyPr/>
        <a:lstStyle/>
        <a:p>
          <a:endParaRPr lang="fr-CA"/>
        </a:p>
      </dgm:t>
    </dgm:pt>
    <dgm:pt modelId="{8510132F-0163-4FEE-B3DA-2EE99E061608}" type="sibTrans" cxnId="{46718F3C-246B-48E6-B2AE-96E475E3AECF}">
      <dgm:prSet/>
      <dgm:spPr/>
      <dgm:t>
        <a:bodyPr/>
        <a:lstStyle/>
        <a:p>
          <a:endParaRPr lang="fr-CA"/>
        </a:p>
      </dgm:t>
    </dgm:pt>
    <dgm:pt modelId="{BD970403-FBF6-43C5-8180-4B487AA8BD1C}">
      <dgm:prSet phldrT="[Texte]"/>
      <dgm:spPr/>
      <dgm:t>
        <a:bodyPr/>
        <a:lstStyle/>
        <a:p>
          <a:r>
            <a:rPr lang="fr-CA" dirty="0"/>
            <a:t>Revenu d’emploi, entreprise (TA), congé de maternité ou parental, et dividendes ordinaires</a:t>
          </a:r>
        </a:p>
      </dgm:t>
    </dgm:pt>
    <dgm:pt modelId="{56B04243-D8C6-4184-B0E2-43C884998CF2}" type="parTrans" cxnId="{CF3FF874-88D5-43EC-9954-51C1D9CC630C}">
      <dgm:prSet/>
      <dgm:spPr/>
      <dgm:t>
        <a:bodyPr/>
        <a:lstStyle/>
        <a:p>
          <a:endParaRPr lang="fr-CA"/>
        </a:p>
      </dgm:t>
    </dgm:pt>
    <dgm:pt modelId="{5CB68680-A8B4-45F6-8B38-81A3BF449F0E}" type="sibTrans" cxnId="{CF3FF874-88D5-43EC-9954-51C1D9CC630C}">
      <dgm:prSet/>
      <dgm:spPr/>
      <dgm:t>
        <a:bodyPr/>
        <a:lstStyle/>
        <a:p>
          <a:endParaRPr lang="fr-CA"/>
        </a:p>
      </dgm:t>
    </dgm:pt>
    <dgm:pt modelId="{DB0ED278-C14E-41B1-B51E-395AB3BC4F09}">
      <dgm:prSet phldrT="[Texte]"/>
      <dgm:spPr/>
      <dgm:t>
        <a:bodyPr/>
        <a:lstStyle/>
        <a:p>
          <a:r>
            <a:rPr lang="fr-CA" dirty="0"/>
            <a:t>Étudiant</a:t>
          </a:r>
        </a:p>
      </dgm:t>
    </dgm:pt>
    <dgm:pt modelId="{4F3D64A1-3783-47A9-AB37-71C5A787ED7B}" type="parTrans" cxnId="{858FC4EC-5C9D-4036-A52A-DF2EEE89FCB6}">
      <dgm:prSet/>
      <dgm:spPr/>
      <dgm:t>
        <a:bodyPr/>
        <a:lstStyle/>
        <a:p>
          <a:endParaRPr lang="fr-CA"/>
        </a:p>
      </dgm:t>
    </dgm:pt>
    <dgm:pt modelId="{CFA4B4AD-EE9D-4E51-99F6-D5695AB4E9F3}" type="sibTrans" cxnId="{858FC4EC-5C9D-4036-A52A-DF2EEE89FCB6}">
      <dgm:prSet/>
      <dgm:spPr/>
      <dgm:t>
        <a:bodyPr/>
        <a:lstStyle/>
        <a:p>
          <a:endParaRPr lang="fr-CA"/>
        </a:p>
      </dgm:t>
    </dgm:pt>
    <dgm:pt modelId="{7598D393-0699-4DEF-9ABB-CD1F8B0E84F8}">
      <dgm:prSet phldrT="[Texte]"/>
      <dgm:spPr/>
      <dgm:t>
        <a:bodyPr/>
        <a:lstStyle/>
        <a:p>
          <a:endParaRPr lang="fr-CA" dirty="0"/>
        </a:p>
      </dgm:t>
    </dgm:pt>
    <dgm:pt modelId="{71442173-3192-4E99-ABD4-ED59362A8F82}" type="parTrans" cxnId="{9B69DE9E-8D4A-4B17-AFBF-1A6087DC5CD9}">
      <dgm:prSet/>
      <dgm:spPr/>
      <dgm:t>
        <a:bodyPr/>
        <a:lstStyle/>
        <a:p>
          <a:endParaRPr lang="fr-CA"/>
        </a:p>
      </dgm:t>
    </dgm:pt>
    <dgm:pt modelId="{25B5579D-CF68-427B-9636-ABF235658207}" type="sibTrans" cxnId="{9B69DE9E-8D4A-4B17-AFBF-1A6087DC5CD9}">
      <dgm:prSet/>
      <dgm:spPr/>
      <dgm:t>
        <a:bodyPr/>
        <a:lstStyle/>
        <a:p>
          <a:endParaRPr lang="fr-CA"/>
        </a:p>
      </dgm:t>
    </dgm:pt>
    <dgm:pt modelId="{2E29BDA9-0200-42EE-B302-7B2BB8A3E264}">
      <dgm:prSet phldrT="[Texte]"/>
      <dgm:spPr/>
      <dgm:t>
        <a:bodyPr/>
        <a:lstStyle/>
        <a:p>
          <a:r>
            <a:rPr lang="fr-CA" dirty="0"/>
            <a:t>Faire la demande</a:t>
          </a:r>
        </a:p>
      </dgm:t>
    </dgm:pt>
    <dgm:pt modelId="{D1DC0FFD-9686-4502-893E-835A1EF66F7E}" type="parTrans" cxnId="{EB23B960-26E9-4A09-B175-30E67F02BC95}">
      <dgm:prSet/>
      <dgm:spPr/>
      <dgm:t>
        <a:bodyPr/>
        <a:lstStyle/>
        <a:p>
          <a:endParaRPr lang="fr-CA"/>
        </a:p>
      </dgm:t>
    </dgm:pt>
    <dgm:pt modelId="{4BE16A96-B44E-4E8E-9BD7-593ACB48B0F1}" type="sibTrans" cxnId="{EB23B960-26E9-4A09-B175-30E67F02BC95}">
      <dgm:prSet/>
      <dgm:spPr/>
      <dgm:t>
        <a:bodyPr/>
        <a:lstStyle/>
        <a:p>
          <a:endParaRPr lang="fr-CA"/>
        </a:p>
      </dgm:t>
    </dgm:pt>
    <dgm:pt modelId="{A686BC71-83E2-4BC8-8A8A-B1D3D9DB9C9B}">
      <dgm:prSet phldrT="[Texte]"/>
      <dgm:spPr/>
      <dgm:t>
        <a:bodyPr/>
        <a:lstStyle/>
        <a:p>
          <a:r>
            <a:rPr lang="fr-CA" dirty="0"/>
            <a:t>S’inscrire à mon dossier (ARC)</a:t>
          </a:r>
        </a:p>
      </dgm:t>
    </dgm:pt>
    <dgm:pt modelId="{98FAFA3C-B00A-46C2-86A6-1ADD085AF499}" type="parTrans" cxnId="{B8B33C7E-DD42-4C3D-990E-29F3B965500E}">
      <dgm:prSet/>
      <dgm:spPr/>
      <dgm:t>
        <a:bodyPr/>
        <a:lstStyle/>
        <a:p>
          <a:endParaRPr lang="fr-CA"/>
        </a:p>
      </dgm:t>
    </dgm:pt>
    <dgm:pt modelId="{5D3EC899-6CC9-4F3A-9E80-6B045C16F6AC}" type="sibTrans" cxnId="{B8B33C7E-DD42-4C3D-990E-29F3B965500E}">
      <dgm:prSet/>
      <dgm:spPr/>
      <dgm:t>
        <a:bodyPr/>
        <a:lstStyle/>
        <a:p>
          <a:endParaRPr lang="fr-CA"/>
        </a:p>
      </dgm:t>
    </dgm:pt>
    <dgm:pt modelId="{03296369-FD1E-4D2D-8F0B-5F5CA31C6D5F}">
      <dgm:prSet phldrT="[Texte]"/>
      <dgm:spPr/>
      <dgm:t>
        <a:bodyPr/>
        <a:lstStyle/>
        <a:p>
          <a:r>
            <a:rPr lang="fr-CA" dirty="0"/>
            <a:t>Cumulatif</a:t>
          </a:r>
        </a:p>
      </dgm:t>
    </dgm:pt>
    <dgm:pt modelId="{022CE763-7362-4752-A043-111D9D2C119D}" type="parTrans" cxnId="{72C7543A-6DC8-4C40-804C-FFFD2C038CA5}">
      <dgm:prSet/>
      <dgm:spPr/>
      <dgm:t>
        <a:bodyPr/>
        <a:lstStyle/>
        <a:p>
          <a:endParaRPr lang="fr-CA"/>
        </a:p>
      </dgm:t>
    </dgm:pt>
    <dgm:pt modelId="{A5AD5E94-8BC3-4CA8-B5EB-1AB40CBB4F73}" type="sibTrans" cxnId="{72C7543A-6DC8-4C40-804C-FFFD2C038CA5}">
      <dgm:prSet/>
      <dgm:spPr/>
      <dgm:t>
        <a:bodyPr/>
        <a:lstStyle/>
        <a:p>
          <a:endParaRPr lang="fr-CA"/>
        </a:p>
      </dgm:t>
    </dgm:pt>
    <dgm:pt modelId="{4AE81629-E9E8-4846-B239-CD3F6B379A11}">
      <dgm:prSet phldrT="[Texte]"/>
      <dgm:spPr/>
      <dgm:t>
        <a:bodyPr/>
        <a:lstStyle/>
        <a:p>
          <a:r>
            <a:rPr lang="fr-CA" dirty="0">
              <a:hlinkClick xmlns:r="http://schemas.openxmlformats.org/officeDocument/2006/relationships" r:id="rId1"/>
            </a:rPr>
            <a:t>https://www.canada.ca/fr/agence-revenu/services/prestations/faire-demande-pcu-aupres-arc.html</a:t>
          </a:r>
          <a:endParaRPr lang="fr-CA" dirty="0"/>
        </a:p>
      </dgm:t>
    </dgm:pt>
    <dgm:pt modelId="{3BEEE158-301C-4AF2-A109-3C1B516F51D9}" type="parTrans" cxnId="{8E73E28F-50EA-47BE-896F-AEF427A2BEC7}">
      <dgm:prSet/>
      <dgm:spPr/>
      <dgm:t>
        <a:bodyPr/>
        <a:lstStyle/>
        <a:p>
          <a:endParaRPr lang="fr-CA"/>
        </a:p>
      </dgm:t>
    </dgm:pt>
    <dgm:pt modelId="{0849E57A-02E5-4819-95AF-668D458E76C7}" type="sibTrans" cxnId="{8E73E28F-50EA-47BE-896F-AEF427A2BEC7}">
      <dgm:prSet/>
      <dgm:spPr/>
      <dgm:t>
        <a:bodyPr/>
        <a:lstStyle/>
        <a:p>
          <a:endParaRPr lang="fr-CA"/>
        </a:p>
      </dgm:t>
    </dgm:pt>
    <dgm:pt modelId="{76D7AFA3-C181-465E-8695-0C1C4AF3D3DD}">
      <dgm:prSet phldrT="[Texte]"/>
      <dgm:spPr/>
      <dgm:t>
        <a:bodyPr/>
        <a:lstStyle/>
        <a:p>
          <a:r>
            <a:rPr lang="fr-CA" dirty="0"/>
            <a:t>PCU pour les étudiants annoncée le 22 avril 2020. Prestation de 1 250 $ par mois de mai à août ou 1750 $ si l’étudiant s’occupe d’une personne ou s’il a un handicap. </a:t>
          </a:r>
          <a:r>
            <a:rPr lang="fr-CA" b="0" i="0" dirty="0"/>
            <a:t>Dans son point de presse, le premier ministre a jouté que les étudiants qui gagnent jusqu’à 1 000 $ seraient admissibles. </a:t>
          </a:r>
          <a:r>
            <a:rPr lang="fr-CA" dirty="0"/>
            <a:t>Détail à suivre.</a:t>
          </a:r>
        </a:p>
      </dgm:t>
    </dgm:pt>
    <dgm:pt modelId="{5BCE1B46-2CCC-48AF-A443-200D0C7230FD}" type="parTrans" cxnId="{58AC8A42-02C5-4FAB-A41D-5280D976B9B9}">
      <dgm:prSet/>
      <dgm:spPr/>
      <dgm:t>
        <a:bodyPr/>
        <a:lstStyle/>
        <a:p>
          <a:endParaRPr lang="fr-CA"/>
        </a:p>
      </dgm:t>
    </dgm:pt>
    <dgm:pt modelId="{E5C735FE-F493-4CD9-BE56-011A17ACD65C}" type="sibTrans" cxnId="{58AC8A42-02C5-4FAB-A41D-5280D976B9B9}">
      <dgm:prSet/>
      <dgm:spPr/>
      <dgm:t>
        <a:bodyPr/>
        <a:lstStyle/>
        <a:p>
          <a:endParaRPr lang="fr-CA"/>
        </a:p>
      </dgm:t>
    </dgm:pt>
    <dgm:pt modelId="{309D7CE6-25DB-4788-8D80-76C9A54B4A99}" type="pres">
      <dgm:prSet presAssocID="{FE5EB9C2-45B1-4948-A4D7-8947515CE791}" presName="linearFlow" presStyleCnt="0">
        <dgm:presLayoutVars>
          <dgm:dir/>
          <dgm:animLvl val="lvl"/>
          <dgm:resizeHandles val="exact"/>
        </dgm:presLayoutVars>
      </dgm:prSet>
      <dgm:spPr/>
    </dgm:pt>
    <dgm:pt modelId="{A1F0D955-0F73-470F-A8D7-DB65D25E3B76}" type="pres">
      <dgm:prSet presAssocID="{7F2B53BE-B082-4ECD-BC51-77B71114AFC3}" presName="composite" presStyleCnt="0"/>
      <dgm:spPr/>
    </dgm:pt>
    <dgm:pt modelId="{C7999EDF-D5A6-49EF-B110-A62A88C2D766}" type="pres">
      <dgm:prSet presAssocID="{7F2B53BE-B082-4ECD-BC51-77B71114AFC3}" presName="parentText" presStyleLbl="alignNode1" presStyleIdx="0" presStyleCnt="3" custScaleX="95463">
        <dgm:presLayoutVars>
          <dgm:chMax val="1"/>
          <dgm:bulletEnabled val="1"/>
        </dgm:presLayoutVars>
      </dgm:prSet>
      <dgm:spPr/>
    </dgm:pt>
    <dgm:pt modelId="{750F9DB5-3B30-46D1-8C33-58D8530F7C39}" type="pres">
      <dgm:prSet presAssocID="{7F2B53BE-B082-4ECD-BC51-77B71114AFC3}" presName="descendantText" presStyleLbl="alignAcc1" presStyleIdx="0" presStyleCnt="3">
        <dgm:presLayoutVars>
          <dgm:bulletEnabled val="1"/>
        </dgm:presLayoutVars>
      </dgm:prSet>
      <dgm:spPr/>
    </dgm:pt>
    <dgm:pt modelId="{64E76917-B28D-40DA-A9C0-BDF680C25F78}" type="pres">
      <dgm:prSet presAssocID="{8510132F-0163-4FEE-B3DA-2EE99E061608}" presName="sp" presStyleCnt="0"/>
      <dgm:spPr/>
    </dgm:pt>
    <dgm:pt modelId="{E8D415B6-9B71-4B86-ABC5-B8D0BDCA43A1}" type="pres">
      <dgm:prSet presAssocID="{DB0ED278-C14E-41B1-B51E-395AB3BC4F09}" presName="composite" presStyleCnt="0"/>
      <dgm:spPr/>
    </dgm:pt>
    <dgm:pt modelId="{ED9D5C23-25C0-4960-8B0F-CD601B481ADE}" type="pres">
      <dgm:prSet presAssocID="{DB0ED278-C14E-41B1-B51E-395AB3BC4F09}" presName="parentText" presStyleLbl="alignNode1" presStyleIdx="1" presStyleCnt="3">
        <dgm:presLayoutVars>
          <dgm:chMax val="1"/>
          <dgm:bulletEnabled val="1"/>
        </dgm:presLayoutVars>
      </dgm:prSet>
      <dgm:spPr/>
    </dgm:pt>
    <dgm:pt modelId="{29DDEF19-9C7A-46F5-8CAB-C34B216132B7}" type="pres">
      <dgm:prSet presAssocID="{DB0ED278-C14E-41B1-B51E-395AB3BC4F09}" presName="descendantText" presStyleLbl="alignAcc1" presStyleIdx="1" presStyleCnt="3" custLinFactNeighborY="0">
        <dgm:presLayoutVars>
          <dgm:bulletEnabled val="1"/>
        </dgm:presLayoutVars>
      </dgm:prSet>
      <dgm:spPr/>
    </dgm:pt>
    <dgm:pt modelId="{C96FB1E4-21EC-4427-BE28-087C85D57896}" type="pres">
      <dgm:prSet presAssocID="{CFA4B4AD-EE9D-4E51-99F6-D5695AB4E9F3}" presName="sp" presStyleCnt="0"/>
      <dgm:spPr/>
    </dgm:pt>
    <dgm:pt modelId="{6545699B-EA95-44AA-9A3A-69B997103D96}" type="pres">
      <dgm:prSet presAssocID="{2E29BDA9-0200-42EE-B302-7B2BB8A3E264}" presName="composite" presStyleCnt="0"/>
      <dgm:spPr/>
    </dgm:pt>
    <dgm:pt modelId="{1525BAF8-81B4-4A27-9E8E-DD9E3872B6D8}" type="pres">
      <dgm:prSet presAssocID="{2E29BDA9-0200-42EE-B302-7B2BB8A3E264}" presName="parentText" presStyleLbl="alignNode1" presStyleIdx="2" presStyleCnt="3">
        <dgm:presLayoutVars>
          <dgm:chMax val="1"/>
          <dgm:bulletEnabled val="1"/>
        </dgm:presLayoutVars>
      </dgm:prSet>
      <dgm:spPr/>
    </dgm:pt>
    <dgm:pt modelId="{48046074-8DB2-4094-9884-05AA401CE1FC}" type="pres">
      <dgm:prSet presAssocID="{2E29BDA9-0200-42EE-B302-7B2BB8A3E264}" presName="descendantText" presStyleLbl="alignAcc1" presStyleIdx="2" presStyleCnt="3">
        <dgm:presLayoutVars>
          <dgm:bulletEnabled val="1"/>
        </dgm:presLayoutVars>
      </dgm:prSet>
      <dgm:spPr/>
    </dgm:pt>
  </dgm:ptLst>
  <dgm:cxnLst>
    <dgm:cxn modelId="{71FC9000-D27A-4AE3-B710-B2D3EF7DC818}" type="presOf" srcId="{DB0ED278-C14E-41B1-B51E-395AB3BC4F09}" destId="{ED9D5C23-25C0-4960-8B0F-CD601B481ADE}" srcOrd="0" destOrd="0" presId="urn:microsoft.com/office/officeart/2005/8/layout/chevron2"/>
    <dgm:cxn modelId="{9952A302-C3D0-45C1-82FC-16F868713098}" type="presOf" srcId="{BD970403-FBF6-43C5-8180-4B487AA8BD1C}" destId="{750F9DB5-3B30-46D1-8C33-58D8530F7C39}" srcOrd="0" destOrd="0" presId="urn:microsoft.com/office/officeart/2005/8/layout/chevron2"/>
    <dgm:cxn modelId="{614BC30A-597F-4558-800C-E6F351BC7AB5}" type="presOf" srcId="{7F2B53BE-B082-4ECD-BC51-77B71114AFC3}" destId="{C7999EDF-D5A6-49EF-B110-A62A88C2D766}" srcOrd="0" destOrd="0" presId="urn:microsoft.com/office/officeart/2005/8/layout/chevron2"/>
    <dgm:cxn modelId="{72C7543A-6DC8-4C40-804C-FFFD2C038CA5}" srcId="{7F2B53BE-B082-4ECD-BC51-77B71114AFC3}" destId="{03296369-FD1E-4D2D-8F0B-5F5CA31C6D5F}" srcOrd="1" destOrd="0" parTransId="{022CE763-7362-4752-A043-111D9D2C119D}" sibTransId="{A5AD5E94-8BC3-4CA8-B5EB-1AB40CBB4F73}"/>
    <dgm:cxn modelId="{46718F3C-246B-48E6-B2AE-96E475E3AECF}" srcId="{FE5EB9C2-45B1-4948-A4D7-8947515CE791}" destId="{7F2B53BE-B082-4ECD-BC51-77B71114AFC3}" srcOrd="0" destOrd="0" parTransId="{E9C8B6E8-D2A0-48EC-BDEB-3B43C74E974E}" sibTransId="{8510132F-0163-4FEE-B3DA-2EE99E061608}"/>
    <dgm:cxn modelId="{EB23B960-26E9-4A09-B175-30E67F02BC95}" srcId="{FE5EB9C2-45B1-4948-A4D7-8947515CE791}" destId="{2E29BDA9-0200-42EE-B302-7B2BB8A3E264}" srcOrd="2" destOrd="0" parTransId="{D1DC0FFD-9686-4502-893E-835A1EF66F7E}" sibTransId="{4BE16A96-B44E-4E8E-9BD7-593ACB48B0F1}"/>
    <dgm:cxn modelId="{58AC8A42-02C5-4FAB-A41D-5280D976B9B9}" srcId="{DB0ED278-C14E-41B1-B51E-395AB3BC4F09}" destId="{76D7AFA3-C181-465E-8695-0C1C4AF3D3DD}" srcOrd="1" destOrd="0" parTransId="{5BCE1B46-2CCC-48AF-A443-200D0C7230FD}" sibTransId="{E5C735FE-F493-4CD9-BE56-011A17ACD65C}"/>
    <dgm:cxn modelId="{89A5086A-6883-4FA0-9AFE-58E83AD7BA01}" type="presOf" srcId="{4AE81629-E9E8-4846-B239-CD3F6B379A11}" destId="{48046074-8DB2-4094-9884-05AA401CE1FC}" srcOrd="0" destOrd="1" presId="urn:microsoft.com/office/officeart/2005/8/layout/chevron2"/>
    <dgm:cxn modelId="{0AF87773-4CB8-444D-90E7-97C7621B6467}" type="presOf" srcId="{7598D393-0699-4DEF-9ABB-CD1F8B0E84F8}" destId="{29DDEF19-9C7A-46F5-8CAB-C34B216132B7}" srcOrd="0" destOrd="0" presId="urn:microsoft.com/office/officeart/2005/8/layout/chevron2"/>
    <dgm:cxn modelId="{CF3FF874-88D5-43EC-9954-51C1D9CC630C}" srcId="{7F2B53BE-B082-4ECD-BC51-77B71114AFC3}" destId="{BD970403-FBF6-43C5-8180-4B487AA8BD1C}" srcOrd="0" destOrd="0" parTransId="{56B04243-D8C6-4184-B0E2-43C884998CF2}" sibTransId="{5CB68680-A8B4-45F6-8B38-81A3BF449F0E}"/>
    <dgm:cxn modelId="{B8B33C7E-DD42-4C3D-990E-29F3B965500E}" srcId="{2E29BDA9-0200-42EE-B302-7B2BB8A3E264}" destId="{A686BC71-83E2-4BC8-8A8A-B1D3D9DB9C9B}" srcOrd="0" destOrd="0" parTransId="{98FAFA3C-B00A-46C2-86A6-1ADD085AF499}" sibTransId="{5D3EC899-6CC9-4F3A-9E80-6B045C16F6AC}"/>
    <dgm:cxn modelId="{8E73E28F-50EA-47BE-896F-AEF427A2BEC7}" srcId="{2E29BDA9-0200-42EE-B302-7B2BB8A3E264}" destId="{4AE81629-E9E8-4846-B239-CD3F6B379A11}" srcOrd="1" destOrd="0" parTransId="{3BEEE158-301C-4AF2-A109-3C1B516F51D9}" sibTransId="{0849E57A-02E5-4819-95AF-668D458E76C7}"/>
    <dgm:cxn modelId="{180F1895-0222-4343-A2FE-F796443D4E4E}" type="presOf" srcId="{2E29BDA9-0200-42EE-B302-7B2BB8A3E264}" destId="{1525BAF8-81B4-4A27-9E8E-DD9E3872B6D8}" srcOrd="0" destOrd="0" presId="urn:microsoft.com/office/officeart/2005/8/layout/chevron2"/>
    <dgm:cxn modelId="{9B69DE9E-8D4A-4B17-AFBF-1A6087DC5CD9}" srcId="{DB0ED278-C14E-41B1-B51E-395AB3BC4F09}" destId="{7598D393-0699-4DEF-9ABB-CD1F8B0E84F8}" srcOrd="0" destOrd="0" parTransId="{71442173-3192-4E99-ABD4-ED59362A8F82}" sibTransId="{25B5579D-CF68-427B-9636-ABF235658207}"/>
    <dgm:cxn modelId="{D96D189F-8B9D-4A51-BA05-5A71FE8BD667}" type="presOf" srcId="{03296369-FD1E-4D2D-8F0B-5F5CA31C6D5F}" destId="{750F9DB5-3B30-46D1-8C33-58D8530F7C39}" srcOrd="0" destOrd="1" presId="urn:microsoft.com/office/officeart/2005/8/layout/chevron2"/>
    <dgm:cxn modelId="{8C0DFDD8-1950-481E-B2C2-9B393223CED5}" type="presOf" srcId="{76D7AFA3-C181-465E-8695-0C1C4AF3D3DD}" destId="{29DDEF19-9C7A-46F5-8CAB-C34B216132B7}" srcOrd="0" destOrd="1" presId="urn:microsoft.com/office/officeart/2005/8/layout/chevron2"/>
    <dgm:cxn modelId="{F01823E2-EE0D-4120-90E5-7F8D5FFFA8F2}" type="presOf" srcId="{A686BC71-83E2-4BC8-8A8A-B1D3D9DB9C9B}" destId="{48046074-8DB2-4094-9884-05AA401CE1FC}" srcOrd="0" destOrd="0" presId="urn:microsoft.com/office/officeart/2005/8/layout/chevron2"/>
    <dgm:cxn modelId="{858FC4EC-5C9D-4036-A52A-DF2EEE89FCB6}" srcId="{FE5EB9C2-45B1-4948-A4D7-8947515CE791}" destId="{DB0ED278-C14E-41B1-B51E-395AB3BC4F09}" srcOrd="1" destOrd="0" parTransId="{4F3D64A1-3783-47A9-AB37-71C5A787ED7B}" sibTransId="{CFA4B4AD-EE9D-4E51-99F6-D5695AB4E9F3}"/>
    <dgm:cxn modelId="{0A13EEF9-9861-4159-BE6D-8FEF05915D86}" type="presOf" srcId="{FE5EB9C2-45B1-4948-A4D7-8947515CE791}" destId="{309D7CE6-25DB-4788-8D80-76C9A54B4A99}" srcOrd="0" destOrd="0" presId="urn:microsoft.com/office/officeart/2005/8/layout/chevron2"/>
    <dgm:cxn modelId="{9695826B-87B3-477F-A058-69235798D855}" type="presParOf" srcId="{309D7CE6-25DB-4788-8D80-76C9A54B4A99}" destId="{A1F0D955-0F73-470F-A8D7-DB65D25E3B76}" srcOrd="0" destOrd="0" presId="urn:microsoft.com/office/officeart/2005/8/layout/chevron2"/>
    <dgm:cxn modelId="{6A9F52DA-72CC-4292-8F86-BB36CFA1BDE7}" type="presParOf" srcId="{A1F0D955-0F73-470F-A8D7-DB65D25E3B76}" destId="{C7999EDF-D5A6-49EF-B110-A62A88C2D766}" srcOrd="0" destOrd="0" presId="urn:microsoft.com/office/officeart/2005/8/layout/chevron2"/>
    <dgm:cxn modelId="{A23A1288-25BD-466B-AD0A-EE987C4F1216}" type="presParOf" srcId="{A1F0D955-0F73-470F-A8D7-DB65D25E3B76}" destId="{750F9DB5-3B30-46D1-8C33-58D8530F7C39}" srcOrd="1" destOrd="0" presId="urn:microsoft.com/office/officeart/2005/8/layout/chevron2"/>
    <dgm:cxn modelId="{27A482C7-C443-48E6-9BF4-261A7F53E39D}" type="presParOf" srcId="{309D7CE6-25DB-4788-8D80-76C9A54B4A99}" destId="{64E76917-B28D-40DA-A9C0-BDF680C25F78}" srcOrd="1" destOrd="0" presId="urn:microsoft.com/office/officeart/2005/8/layout/chevron2"/>
    <dgm:cxn modelId="{C4048B07-A4D3-4DA1-95BB-514D7E77207D}" type="presParOf" srcId="{309D7CE6-25DB-4788-8D80-76C9A54B4A99}" destId="{E8D415B6-9B71-4B86-ABC5-B8D0BDCA43A1}" srcOrd="2" destOrd="0" presId="urn:microsoft.com/office/officeart/2005/8/layout/chevron2"/>
    <dgm:cxn modelId="{A19ABEC0-420C-4F4E-8417-44C31B37CDBA}" type="presParOf" srcId="{E8D415B6-9B71-4B86-ABC5-B8D0BDCA43A1}" destId="{ED9D5C23-25C0-4960-8B0F-CD601B481ADE}" srcOrd="0" destOrd="0" presId="urn:microsoft.com/office/officeart/2005/8/layout/chevron2"/>
    <dgm:cxn modelId="{27A32D88-D38F-43A9-9CBA-2E60C3B456E7}" type="presParOf" srcId="{E8D415B6-9B71-4B86-ABC5-B8D0BDCA43A1}" destId="{29DDEF19-9C7A-46F5-8CAB-C34B216132B7}" srcOrd="1" destOrd="0" presId="urn:microsoft.com/office/officeart/2005/8/layout/chevron2"/>
    <dgm:cxn modelId="{DEC1DE29-2EA8-468B-87F7-00ACA8EB0093}" type="presParOf" srcId="{309D7CE6-25DB-4788-8D80-76C9A54B4A99}" destId="{C96FB1E4-21EC-4427-BE28-087C85D57896}" srcOrd="3" destOrd="0" presId="urn:microsoft.com/office/officeart/2005/8/layout/chevron2"/>
    <dgm:cxn modelId="{BEA7BF43-67F8-4365-B6C9-7788B3FCAF12}" type="presParOf" srcId="{309D7CE6-25DB-4788-8D80-76C9A54B4A99}" destId="{6545699B-EA95-44AA-9A3A-69B997103D96}" srcOrd="4" destOrd="0" presId="urn:microsoft.com/office/officeart/2005/8/layout/chevron2"/>
    <dgm:cxn modelId="{3C5D3D38-6C8E-4C1C-9E0A-418326CA8776}" type="presParOf" srcId="{6545699B-EA95-44AA-9A3A-69B997103D96}" destId="{1525BAF8-81B4-4A27-9E8E-DD9E3872B6D8}" srcOrd="0" destOrd="0" presId="urn:microsoft.com/office/officeart/2005/8/layout/chevron2"/>
    <dgm:cxn modelId="{F843E1E2-C7BD-4817-8ED0-8D537BEB33DB}" type="presParOf" srcId="{6545699B-EA95-44AA-9A3A-69B997103D96}" destId="{48046074-8DB2-4094-9884-05AA401CE1F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97B24-8F04-4301-980A-75523395AB8E}">
      <dsp:nvSpPr>
        <dsp:cNvPr id="0" name=""/>
        <dsp:cNvSpPr/>
      </dsp:nvSpPr>
      <dsp:spPr>
        <a:xfrm>
          <a:off x="0" y="4481933"/>
          <a:ext cx="10570283" cy="98053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chemeClr val="tx1"/>
              </a:solidFill>
            </a:rPr>
            <a:t>LIQUIDITÉ ET CRÉDIT POUR LES ENTREPRISES </a:t>
          </a:r>
        </a:p>
        <a:p>
          <a:pPr marL="0" lvl="0" indent="0" algn="ctr" defTabSz="889000">
            <a:lnSpc>
              <a:spcPct val="90000"/>
            </a:lnSpc>
            <a:spcBef>
              <a:spcPct val="0"/>
            </a:spcBef>
            <a:spcAft>
              <a:spcPct val="35000"/>
            </a:spcAft>
            <a:buNone/>
          </a:pPr>
          <a:r>
            <a:rPr lang="fr-CA" sz="900" b="1" kern="1200" dirty="0">
              <a:solidFill>
                <a:schemeClr val="tx1"/>
              </a:solidFill>
            </a:rPr>
            <a:t>1. PROGRAMME D’ACTION CONCENTRÉ TEMPORAIRE </a:t>
          </a:r>
        </a:p>
        <a:p>
          <a:pPr marL="0" lvl="0" indent="0" algn="ctr" defTabSz="889000">
            <a:lnSpc>
              <a:spcPct val="90000"/>
            </a:lnSpc>
            <a:spcBef>
              <a:spcPct val="0"/>
            </a:spcBef>
            <a:spcAft>
              <a:spcPct val="35000"/>
            </a:spcAft>
            <a:buNone/>
          </a:pPr>
          <a:r>
            <a:rPr lang="fr-CA" sz="900" b="1" kern="1200" dirty="0">
              <a:solidFill>
                <a:schemeClr val="tx1"/>
              </a:solidFill>
            </a:rPr>
            <a:t>2. CONGÉ DE REMBOURSEMENT DE 6 MOIS </a:t>
          </a:r>
        </a:p>
        <a:p>
          <a:pPr marL="0" lvl="0" indent="0" algn="ctr" defTabSz="889000">
            <a:lnSpc>
              <a:spcPct val="90000"/>
            </a:lnSpc>
            <a:spcBef>
              <a:spcPct val="0"/>
            </a:spcBef>
            <a:spcAft>
              <a:spcPct val="35000"/>
            </a:spcAft>
            <a:buNone/>
          </a:pPr>
          <a:r>
            <a:rPr lang="fr-CA" sz="900" b="1" kern="1200" dirty="0">
              <a:solidFill>
                <a:schemeClr val="tx1"/>
              </a:solidFill>
            </a:rPr>
            <a:t>3. PROGRAMME DE CRÉDIT AUX ENTREPRISES </a:t>
          </a:r>
        </a:p>
        <a:p>
          <a:pPr marL="0" lvl="0" indent="0" algn="ctr" defTabSz="889000">
            <a:lnSpc>
              <a:spcPct val="90000"/>
            </a:lnSpc>
            <a:spcBef>
              <a:spcPct val="0"/>
            </a:spcBef>
            <a:spcAft>
              <a:spcPct val="35000"/>
            </a:spcAft>
            <a:buNone/>
          </a:pPr>
          <a:r>
            <a:rPr lang="fr-CA" sz="900" b="1" kern="1200" dirty="0">
              <a:solidFill>
                <a:schemeClr val="tx1"/>
              </a:solidFill>
            </a:rPr>
            <a:t>4. FINANCEMENT AUGMENTÉ DES AGENCES DE DÉVELOPPEMENT </a:t>
          </a:r>
        </a:p>
      </dsp:txBody>
      <dsp:txXfrm>
        <a:off x="0" y="4481933"/>
        <a:ext cx="10570283" cy="980537"/>
      </dsp:txXfrm>
    </dsp:sp>
    <dsp:sp modelId="{38F48714-C8C4-493F-AF63-70C65451C226}">
      <dsp:nvSpPr>
        <dsp:cNvPr id="0" name=""/>
        <dsp:cNvSpPr/>
      </dsp:nvSpPr>
      <dsp:spPr>
        <a:xfrm rot="10800000">
          <a:off x="0" y="2988575"/>
          <a:ext cx="10570283" cy="1508066"/>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CA" sz="2400" b="1" kern="1200" dirty="0">
              <a:solidFill>
                <a:schemeClr val="tx1"/>
              </a:solidFill>
            </a:rPr>
            <a:t>AIDE RÉSERVÉE À LA PME </a:t>
          </a:r>
        </a:p>
      </dsp:txBody>
      <dsp:txXfrm rot="-10800000">
        <a:off x="0" y="2988575"/>
        <a:ext cx="10570283" cy="529331"/>
      </dsp:txXfrm>
    </dsp:sp>
    <dsp:sp modelId="{AE085BD8-24C3-4F67-8B8D-BB96341BA723}">
      <dsp:nvSpPr>
        <dsp:cNvPr id="0" name=""/>
        <dsp:cNvSpPr/>
      </dsp:nvSpPr>
      <dsp:spPr>
        <a:xfrm>
          <a:off x="0" y="3517906"/>
          <a:ext cx="5285141" cy="45091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CA" sz="1100" kern="1200" dirty="0"/>
            <a:t>PROGRAMME DE GARANTIE ET DE PRÊTS POUR LES PME (BDC, EDC, BANQUE, ADRC) </a:t>
          </a:r>
        </a:p>
      </dsp:txBody>
      <dsp:txXfrm>
        <a:off x="0" y="3517906"/>
        <a:ext cx="5285141" cy="450911"/>
      </dsp:txXfrm>
    </dsp:sp>
    <dsp:sp modelId="{6D6747FE-12D2-4898-90D4-4C74D6F04492}">
      <dsp:nvSpPr>
        <dsp:cNvPr id="0" name=""/>
        <dsp:cNvSpPr/>
      </dsp:nvSpPr>
      <dsp:spPr>
        <a:xfrm>
          <a:off x="5285141" y="3517906"/>
          <a:ext cx="5285141" cy="45091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CA" sz="1100" kern="1200" dirty="0"/>
            <a:t>COMPTE D’URGENCE POUR LES ENTREPRISES CANADIENNES SANS INTÉRÊT D’UN AN (MAX : 40 000$), AIDE D’URGENCE DU CANADA POUR LE LOYER COMMERCIAL</a:t>
          </a:r>
        </a:p>
      </dsp:txBody>
      <dsp:txXfrm>
        <a:off x="5285141" y="3517906"/>
        <a:ext cx="5285141" cy="450911"/>
      </dsp:txXfrm>
    </dsp:sp>
    <dsp:sp modelId="{BF7A5CF6-935A-406F-AF34-13F2B8DA0918}">
      <dsp:nvSpPr>
        <dsp:cNvPr id="0" name=""/>
        <dsp:cNvSpPr/>
      </dsp:nvSpPr>
      <dsp:spPr>
        <a:xfrm rot="10800000">
          <a:off x="0" y="1495216"/>
          <a:ext cx="10570283" cy="1508066"/>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chemeClr val="tx1"/>
              </a:solidFill>
            </a:rPr>
            <a:t>AIDE SECTORIELLE SPÉCIFIQUE (AGRICULTURE, ACIER, ALUMIUM, FORESTERIE, TRANSPORT AÉRIEN, CULTURE, PATRIMOINE, SPORT, TOURISME, ÉNERGIE, OBNL ET OBE) </a:t>
          </a:r>
        </a:p>
      </dsp:txBody>
      <dsp:txXfrm rot="-10800000">
        <a:off x="0" y="1495216"/>
        <a:ext cx="10570283" cy="529331"/>
      </dsp:txXfrm>
    </dsp:sp>
    <dsp:sp modelId="{5349CE82-1CAA-48A2-8832-3B85AC828186}">
      <dsp:nvSpPr>
        <dsp:cNvPr id="0" name=""/>
        <dsp:cNvSpPr/>
      </dsp:nvSpPr>
      <dsp:spPr>
        <a:xfrm>
          <a:off x="0" y="2024547"/>
          <a:ext cx="5285141" cy="45091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CA" sz="1100" kern="1200" dirty="0"/>
            <a:t>BONIFICATION DE 5G$ POUR LES PRÊTS</a:t>
          </a:r>
          <a:endParaRPr lang="fr-CA" sz="1100" kern="1200" dirty="0">
            <a:highlight>
              <a:srgbClr val="FFFF00"/>
            </a:highlight>
          </a:endParaRPr>
        </a:p>
        <a:p>
          <a:pPr marL="0" lvl="0" indent="0" algn="ctr" defTabSz="488950">
            <a:lnSpc>
              <a:spcPct val="90000"/>
            </a:lnSpc>
            <a:spcBef>
              <a:spcPct val="0"/>
            </a:spcBef>
            <a:spcAft>
              <a:spcPct val="35000"/>
            </a:spcAft>
            <a:buNone/>
          </a:pPr>
          <a:r>
            <a:rPr lang="fr-CA" sz="1100" kern="1200" dirty="0"/>
            <a:t>MISE EN PLACE DE DIVERS FONS D’AIDE PAR SECTEUR </a:t>
          </a:r>
        </a:p>
      </dsp:txBody>
      <dsp:txXfrm>
        <a:off x="0" y="2024547"/>
        <a:ext cx="5285141" cy="450911"/>
      </dsp:txXfrm>
    </dsp:sp>
    <dsp:sp modelId="{5045A3D1-BEB3-458D-8526-0852E8E0E4C9}">
      <dsp:nvSpPr>
        <dsp:cNvPr id="0" name=""/>
        <dsp:cNvSpPr/>
      </dsp:nvSpPr>
      <dsp:spPr>
        <a:xfrm>
          <a:off x="5285141" y="2024547"/>
          <a:ext cx="5285141" cy="45091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CA" sz="1100" kern="1200" dirty="0"/>
            <a:t>PROLONGATION DU PROGRAMME TRAVAIL PARTAGÉ DE L’A-E DE 38 SEM À 76 SEM.</a:t>
          </a:r>
          <a:endParaRPr lang="fr-CA" sz="1100" kern="1200" dirty="0">
            <a:highlight>
              <a:srgbClr val="FFFF00"/>
            </a:highlight>
          </a:endParaRPr>
        </a:p>
      </dsp:txBody>
      <dsp:txXfrm>
        <a:off x="5285141" y="2024547"/>
        <a:ext cx="5285141" cy="450911"/>
      </dsp:txXfrm>
    </dsp:sp>
    <dsp:sp modelId="{338BB536-7493-4010-AB74-5437A5F66B79}">
      <dsp:nvSpPr>
        <dsp:cNvPr id="0" name=""/>
        <dsp:cNvSpPr/>
      </dsp:nvSpPr>
      <dsp:spPr>
        <a:xfrm rot="10800000">
          <a:off x="0" y="1857"/>
          <a:ext cx="10570283" cy="1508066"/>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CA" sz="1500" b="1" kern="1200" dirty="0">
              <a:solidFill>
                <a:schemeClr val="tx1"/>
              </a:solidFill>
            </a:rPr>
            <a:t>FINANCEMENT À 75% (SI PERTE DE 15 % EN MARS ET 30% EN AVRIL ET MAI DE CHIFFRE D’AFFAIRES,MAXIMUM 3 MOIS, MAX 847$/ SEMAINE / EMPLOYÉ</a:t>
          </a:r>
          <a:r>
            <a:rPr lang="fr-CA" sz="1500" b="1" kern="1200" dirty="0"/>
            <a:t>) </a:t>
          </a:r>
        </a:p>
      </dsp:txBody>
      <dsp:txXfrm rot="-10800000">
        <a:off x="0" y="1857"/>
        <a:ext cx="10570283" cy="529331"/>
      </dsp:txXfrm>
    </dsp:sp>
    <dsp:sp modelId="{CA7F1F0E-D712-495D-BB04-048D10DD56FF}">
      <dsp:nvSpPr>
        <dsp:cNvPr id="0" name=""/>
        <dsp:cNvSpPr/>
      </dsp:nvSpPr>
      <dsp:spPr>
        <a:xfrm>
          <a:off x="0" y="531189"/>
          <a:ext cx="10570283" cy="45091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CA" sz="1100" kern="1200" dirty="0"/>
            <a:t>FINANCEMENT À 10% (SI </a:t>
          </a:r>
          <a:r>
            <a:rPr lang="fr-CA" sz="1100" kern="1200" dirty="0">
              <a:solidFill>
                <a:srgbClr val="FF6699"/>
              </a:solidFill>
            </a:rPr>
            <a:t>MOINS</a:t>
          </a:r>
          <a:r>
            <a:rPr lang="fr-CA" sz="1100" kern="1200" dirty="0"/>
            <a:t> DE 15 % ET 30% DE PERTE DE CHIFFRE D’AFFAIRES, MAX. 3 MOIS, MAX 1375$ AU TOTAL PAR EMPLOYÉ ET 25 000$ PAR ENTREPRISE) </a:t>
          </a:r>
        </a:p>
      </dsp:txBody>
      <dsp:txXfrm>
        <a:off x="0" y="531189"/>
        <a:ext cx="10570283" cy="450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99EDF-D5A6-49EF-B110-A62A88C2D766}">
      <dsp:nvSpPr>
        <dsp:cNvPr id="0" name=""/>
        <dsp:cNvSpPr/>
      </dsp:nvSpPr>
      <dsp:spPr>
        <a:xfrm rot="5400000">
          <a:off x="-229768" y="232387"/>
          <a:ext cx="1531789" cy="1072252"/>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fr-CA" sz="2900" kern="1200"/>
        </a:p>
      </dsp:txBody>
      <dsp:txXfrm rot="-5400000">
        <a:off x="1" y="538744"/>
        <a:ext cx="1072252" cy="459537"/>
      </dsp:txXfrm>
    </dsp:sp>
    <dsp:sp modelId="{750F9DB5-3B30-46D1-8C33-58D8530F7C39}">
      <dsp:nvSpPr>
        <dsp:cNvPr id="0" name=""/>
        <dsp:cNvSpPr/>
      </dsp:nvSpPr>
      <dsp:spPr>
        <a:xfrm rot="5400000">
          <a:off x="2432440" y="-1357568"/>
          <a:ext cx="995663" cy="3716038"/>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CA" sz="1400" kern="1200" dirty="0"/>
            <a:t>Ce programme permet d’offrir une prestation imposable de 2 000 $ par mois pendant </a:t>
          </a:r>
          <a:r>
            <a:rPr lang="fr-CA" sz="1400" u="sng" kern="1200" dirty="0"/>
            <a:t>quatre mois </a:t>
          </a:r>
          <a:r>
            <a:rPr lang="fr-CA" sz="1400" kern="1200" dirty="0"/>
            <a:t>au maximum aux travailleurs qui perdent leur revenu </a:t>
          </a:r>
          <a:r>
            <a:rPr lang="fr-CA" sz="1400" u="sng" kern="1200" dirty="0"/>
            <a:t>en raison de la COVID-19</a:t>
          </a:r>
          <a:r>
            <a:rPr lang="fr-CA" sz="1400" kern="1200" dirty="0"/>
            <a:t>.</a:t>
          </a:r>
        </a:p>
      </dsp:txBody>
      <dsp:txXfrm rot="-5400000">
        <a:off x="1072253" y="51223"/>
        <a:ext cx="3667434" cy="898455"/>
      </dsp:txXfrm>
    </dsp:sp>
    <dsp:sp modelId="{ED9D5C23-25C0-4960-8B0F-CD601B481ADE}">
      <dsp:nvSpPr>
        <dsp:cNvPr id="0" name=""/>
        <dsp:cNvSpPr/>
      </dsp:nvSpPr>
      <dsp:spPr>
        <a:xfrm rot="5400000">
          <a:off x="-229768" y="1569313"/>
          <a:ext cx="1531789" cy="1072252"/>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fr-CA" sz="2900" kern="1200"/>
        </a:p>
      </dsp:txBody>
      <dsp:txXfrm rot="-5400000">
        <a:off x="1" y="1875670"/>
        <a:ext cx="1072252" cy="459537"/>
      </dsp:txXfrm>
    </dsp:sp>
    <dsp:sp modelId="{29DDEF19-9C7A-46F5-8CAB-C34B216132B7}">
      <dsp:nvSpPr>
        <dsp:cNvPr id="0" name=""/>
        <dsp:cNvSpPr/>
      </dsp:nvSpPr>
      <dsp:spPr>
        <a:xfrm rot="5400000">
          <a:off x="2432440" y="-20642"/>
          <a:ext cx="995663" cy="3716038"/>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CA" sz="1400" kern="1200" dirty="0"/>
            <a:t>Les paiements de la prestation devraient commencer dans les 10 jours suivants la présentation de la demande (3 jours DD)</a:t>
          </a:r>
        </a:p>
      </dsp:txBody>
      <dsp:txXfrm rot="-5400000">
        <a:off x="1072253" y="1388149"/>
        <a:ext cx="3667434" cy="898455"/>
      </dsp:txXfrm>
    </dsp:sp>
    <dsp:sp modelId="{1525BAF8-81B4-4A27-9E8E-DD9E3872B6D8}">
      <dsp:nvSpPr>
        <dsp:cNvPr id="0" name=""/>
        <dsp:cNvSpPr/>
      </dsp:nvSpPr>
      <dsp:spPr>
        <a:xfrm rot="5400000">
          <a:off x="-229768" y="2906238"/>
          <a:ext cx="1531789" cy="1072252"/>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fr-CA" sz="2900" kern="1200"/>
        </a:p>
      </dsp:txBody>
      <dsp:txXfrm rot="-5400000">
        <a:off x="1" y="3212595"/>
        <a:ext cx="1072252" cy="459537"/>
      </dsp:txXfrm>
    </dsp:sp>
    <dsp:sp modelId="{48046074-8DB2-4094-9884-05AA401CE1FC}">
      <dsp:nvSpPr>
        <dsp:cNvPr id="0" name=""/>
        <dsp:cNvSpPr/>
      </dsp:nvSpPr>
      <dsp:spPr>
        <a:xfrm rot="5400000">
          <a:off x="2432440" y="1316282"/>
          <a:ext cx="995663" cy="3716038"/>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CA" sz="1400" kern="1200" dirty="0"/>
            <a:t>La PCU sera versée toutes les quatre semaines et sera offerte du 15 mars 2020 au 3 octobre 2020</a:t>
          </a:r>
        </a:p>
      </dsp:txBody>
      <dsp:txXfrm rot="-5400000">
        <a:off x="1072253" y="2725073"/>
        <a:ext cx="3667434" cy="898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99EDF-D5A6-49EF-B110-A62A88C2D766}">
      <dsp:nvSpPr>
        <dsp:cNvPr id="0" name=""/>
        <dsp:cNvSpPr/>
      </dsp:nvSpPr>
      <dsp:spPr>
        <a:xfrm rot="5400000">
          <a:off x="-277312" y="279932"/>
          <a:ext cx="1531789" cy="977163"/>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CA" sz="1700" kern="1200" dirty="0"/>
            <a:t>Source du 5000$</a:t>
          </a:r>
        </a:p>
      </dsp:txBody>
      <dsp:txXfrm rot="-5400000">
        <a:off x="2" y="491201"/>
        <a:ext cx="977163" cy="554626"/>
      </dsp:txXfrm>
    </dsp:sp>
    <dsp:sp modelId="{750F9DB5-3B30-46D1-8C33-58D8530F7C39}">
      <dsp:nvSpPr>
        <dsp:cNvPr id="0" name=""/>
        <dsp:cNvSpPr/>
      </dsp:nvSpPr>
      <dsp:spPr>
        <a:xfrm rot="5400000">
          <a:off x="4196625" y="-3170401"/>
          <a:ext cx="1019987" cy="7366028"/>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CA" sz="1300" kern="1200" dirty="0"/>
            <a:t>Revenu d’emploi, entreprise (TA), congé de maternité ou parental, et dividendes ordinaires</a:t>
          </a:r>
        </a:p>
        <a:p>
          <a:pPr marL="114300" lvl="1" indent="-114300" algn="l" defTabSz="577850">
            <a:lnSpc>
              <a:spcPct val="90000"/>
            </a:lnSpc>
            <a:spcBef>
              <a:spcPct val="0"/>
            </a:spcBef>
            <a:spcAft>
              <a:spcPct val="15000"/>
            </a:spcAft>
            <a:buChar char="•"/>
          </a:pPr>
          <a:r>
            <a:rPr lang="fr-CA" sz="1300" kern="1200" dirty="0"/>
            <a:t>Cumulatif</a:t>
          </a:r>
        </a:p>
      </dsp:txBody>
      <dsp:txXfrm rot="-5400000">
        <a:off x="1023605" y="52411"/>
        <a:ext cx="7316236" cy="920403"/>
      </dsp:txXfrm>
    </dsp:sp>
    <dsp:sp modelId="{ED9D5C23-25C0-4960-8B0F-CD601B481ADE}">
      <dsp:nvSpPr>
        <dsp:cNvPr id="0" name=""/>
        <dsp:cNvSpPr/>
      </dsp:nvSpPr>
      <dsp:spPr>
        <a:xfrm rot="5400000">
          <a:off x="-254092" y="1593637"/>
          <a:ext cx="1531789" cy="1023604"/>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CA" sz="1700" kern="1200" dirty="0"/>
            <a:t>Étudiant</a:t>
          </a:r>
        </a:p>
      </dsp:txBody>
      <dsp:txXfrm rot="-5400000">
        <a:off x="1" y="1851346"/>
        <a:ext cx="1023604" cy="508185"/>
      </dsp:txXfrm>
    </dsp:sp>
    <dsp:sp modelId="{29DDEF19-9C7A-46F5-8CAB-C34B216132B7}">
      <dsp:nvSpPr>
        <dsp:cNvPr id="0" name=""/>
        <dsp:cNvSpPr/>
      </dsp:nvSpPr>
      <dsp:spPr>
        <a:xfrm rot="5400000">
          <a:off x="4196625" y="-1833475"/>
          <a:ext cx="1019987" cy="7366028"/>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endParaRPr lang="fr-CA" sz="1300" kern="1200" dirty="0"/>
        </a:p>
        <a:p>
          <a:pPr marL="114300" lvl="1" indent="-114300" algn="l" defTabSz="577850">
            <a:lnSpc>
              <a:spcPct val="90000"/>
            </a:lnSpc>
            <a:spcBef>
              <a:spcPct val="0"/>
            </a:spcBef>
            <a:spcAft>
              <a:spcPct val="15000"/>
            </a:spcAft>
            <a:buChar char="•"/>
          </a:pPr>
          <a:r>
            <a:rPr lang="fr-CA" sz="1300" kern="1200" dirty="0"/>
            <a:t>PCU pour les étudiants annoncée le 22 avril 2020. Prestation de 1 250 $ par mois de mai à août ou 1750 $ si l’étudiant s’occupe d’une personne ou s’il a un handicap. </a:t>
          </a:r>
          <a:r>
            <a:rPr lang="fr-CA" sz="1300" b="0" i="0" kern="1200" dirty="0"/>
            <a:t>Dans son point de presse, le premier ministre a jouté que les étudiants qui gagnent jusqu’à 1 000 $ seraient admissibles. </a:t>
          </a:r>
          <a:r>
            <a:rPr lang="fr-CA" sz="1300" kern="1200" dirty="0"/>
            <a:t>Détail à suivre.</a:t>
          </a:r>
        </a:p>
      </dsp:txBody>
      <dsp:txXfrm rot="-5400000">
        <a:off x="1023605" y="1389337"/>
        <a:ext cx="7316236" cy="920403"/>
      </dsp:txXfrm>
    </dsp:sp>
    <dsp:sp modelId="{1525BAF8-81B4-4A27-9E8E-DD9E3872B6D8}">
      <dsp:nvSpPr>
        <dsp:cNvPr id="0" name=""/>
        <dsp:cNvSpPr/>
      </dsp:nvSpPr>
      <dsp:spPr>
        <a:xfrm rot="5400000">
          <a:off x="-254092" y="2930562"/>
          <a:ext cx="1531789" cy="1023604"/>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CA" sz="1700" kern="1200" dirty="0"/>
            <a:t>Faire la demande</a:t>
          </a:r>
        </a:p>
      </dsp:txBody>
      <dsp:txXfrm rot="-5400000">
        <a:off x="1" y="3188271"/>
        <a:ext cx="1023604" cy="508185"/>
      </dsp:txXfrm>
    </dsp:sp>
    <dsp:sp modelId="{48046074-8DB2-4094-9884-05AA401CE1FC}">
      <dsp:nvSpPr>
        <dsp:cNvPr id="0" name=""/>
        <dsp:cNvSpPr/>
      </dsp:nvSpPr>
      <dsp:spPr>
        <a:xfrm rot="5400000">
          <a:off x="4196625" y="-496550"/>
          <a:ext cx="1019987" cy="7366028"/>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CA" sz="1300" kern="1200" dirty="0"/>
            <a:t>S’inscrire à mon dossier (ARC)</a:t>
          </a:r>
        </a:p>
        <a:p>
          <a:pPr marL="114300" lvl="1" indent="-114300" algn="l" defTabSz="577850">
            <a:lnSpc>
              <a:spcPct val="90000"/>
            </a:lnSpc>
            <a:spcBef>
              <a:spcPct val="0"/>
            </a:spcBef>
            <a:spcAft>
              <a:spcPct val="15000"/>
            </a:spcAft>
            <a:buChar char="•"/>
          </a:pPr>
          <a:r>
            <a:rPr lang="fr-CA" sz="1300" kern="1200" dirty="0">
              <a:hlinkClick xmlns:r="http://schemas.openxmlformats.org/officeDocument/2006/relationships" r:id="rId1"/>
            </a:rPr>
            <a:t>https://www.canada.ca/fr/agence-revenu/services/prestations/faire-demande-pcu-aupres-arc.html</a:t>
          </a:r>
          <a:endParaRPr lang="fr-CA" sz="1300" kern="1200" dirty="0"/>
        </a:p>
      </dsp:txBody>
      <dsp:txXfrm rot="-5400000">
        <a:off x="1023605" y="2726262"/>
        <a:ext cx="7316236" cy="9204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FC74BDE-6627-49B6-90F1-0334E723F64C}" type="datetime1">
              <a:rPr lang="fr-FR" smtClean="0"/>
              <a:t>27/04/2020</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28DAF60-E56A-4648-8936-22D801672B6C}" type="datetime1">
              <a:rPr lang="fr-FR" smtClean="0"/>
              <a:t>27/04/2020</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apresse.ca/affaires/entreprises/202003/31/01-5267359-des-entreprises-quebecoises-passent-des-chandails-de-la-lnh-au-materiel-medical.ph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REPORT DE LA DATE LIMITE DE DÉCLARATION ET VERSEMENT DES TAXES À LA CONSOMMATION (TPS/TVQ) 30 JUIN 2020</a:t>
            </a:r>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3</a:t>
            </a:fld>
            <a:endParaRPr lang="en-US"/>
          </a:p>
        </p:txBody>
      </p:sp>
    </p:spTree>
    <p:extLst>
      <p:ext uri="{BB962C8B-B14F-4D97-AF65-F5344CB8AC3E}">
        <p14:creationId xmlns:p14="http://schemas.microsoft.com/office/powerpoint/2010/main" val="3337795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13</a:t>
            </a:fld>
            <a:endParaRPr lang="en-US"/>
          </a:p>
        </p:txBody>
      </p:sp>
    </p:spTree>
    <p:extLst>
      <p:ext uri="{BB962C8B-B14F-4D97-AF65-F5344CB8AC3E}">
        <p14:creationId xmlns:p14="http://schemas.microsoft.com/office/powerpoint/2010/main" val="204589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14</a:t>
            </a:fld>
            <a:endParaRPr lang="en-US"/>
          </a:p>
        </p:txBody>
      </p:sp>
    </p:spTree>
    <p:extLst>
      <p:ext uri="{BB962C8B-B14F-4D97-AF65-F5344CB8AC3E}">
        <p14:creationId xmlns:p14="http://schemas.microsoft.com/office/powerpoint/2010/main" val="383575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15</a:t>
            </a:fld>
            <a:endParaRPr lang="en-US"/>
          </a:p>
        </p:txBody>
      </p:sp>
    </p:spTree>
    <p:extLst>
      <p:ext uri="{BB962C8B-B14F-4D97-AF65-F5344CB8AC3E}">
        <p14:creationId xmlns:p14="http://schemas.microsoft.com/office/powerpoint/2010/main" val="129014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16</a:t>
            </a:fld>
            <a:endParaRPr lang="en-US"/>
          </a:p>
        </p:txBody>
      </p:sp>
    </p:spTree>
    <p:extLst>
      <p:ext uri="{BB962C8B-B14F-4D97-AF65-F5344CB8AC3E}">
        <p14:creationId xmlns:p14="http://schemas.microsoft.com/office/powerpoint/2010/main" val="2869107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17</a:t>
            </a:fld>
            <a:endParaRPr lang="en-US"/>
          </a:p>
        </p:txBody>
      </p:sp>
    </p:spTree>
    <p:extLst>
      <p:ext uri="{BB962C8B-B14F-4D97-AF65-F5344CB8AC3E}">
        <p14:creationId xmlns:p14="http://schemas.microsoft.com/office/powerpoint/2010/main" val="135905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18</a:t>
            </a:fld>
            <a:endParaRPr lang="en-US"/>
          </a:p>
        </p:txBody>
      </p:sp>
    </p:spTree>
    <p:extLst>
      <p:ext uri="{BB962C8B-B14F-4D97-AF65-F5344CB8AC3E}">
        <p14:creationId xmlns:p14="http://schemas.microsoft.com/office/powerpoint/2010/main" val="1233260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21</a:t>
            </a:fld>
            <a:endParaRPr lang="en-US"/>
          </a:p>
        </p:txBody>
      </p:sp>
    </p:spTree>
    <p:extLst>
      <p:ext uri="{BB962C8B-B14F-4D97-AF65-F5344CB8AC3E}">
        <p14:creationId xmlns:p14="http://schemas.microsoft.com/office/powerpoint/2010/main" val="1382302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22</a:t>
            </a:fld>
            <a:endParaRPr lang="en-US"/>
          </a:p>
        </p:txBody>
      </p:sp>
    </p:spTree>
    <p:extLst>
      <p:ext uri="{BB962C8B-B14F-4D97-AF65-F5344CB8AC3E}">
        <p14:creationId xmlns:p14="http://schemas.microsoft.com/office/powerpoint/2010/main" val="855068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25</a:t>
            </a:fld>
            <a:endParaRPr lang="en-US"/>
          </a:p>
        </p:txBody>
      </p:sp>
    </p:spTree>
    <p:extLst>
      <p:ext uri="{BB962C8B-B14F-4D97-AF65-F5344CB8AC3E}">
        <p14:creationId xmlns:p14="http://schemas.microsoft.com/office/powerpoint/2010/main" val="1088937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https://www.lavoixdelest.ca/actualites/covid-19/la-distillerie-beemer-du-comedien-jeff-boudreault-se-lance-dans-le-desinfectant-pour-les-mains-569ee72ea412ec80def35f267bce14ec</a:t>
            </a:r>
          </a:p>
          <a:p>
            <a:endParaRPr lang="fr-CA" dirty="0"/>
          </a:p>
          <a:p>
            <a:r>
              <a:rPr lang="fr-CA" dirty="0">
                <a:hlinkClick r:id="rId3"/>
              </a:rPr>
              <a:t>https://www.lapresse.ca/affaires/entreprises/202003/31/01-5267359-des-entreprises-quebecoises-passent-des-chandails-de-la-lnh-au-materiel-medical.php</a:t>
            </a:r>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26</a:t>
            </a:fld>
            <a:endParaRPr lang="en-US"/>
          </a:p>
        </p:txBody>
      </p:sp>
    </p:spTree>
    <p:extLst>
      <p:ext uri="{BB962C8B-B14F-4D97-AF65-F5344CB8AC3E}">
        <p14:creationId xmlns:p14="http://schemas.microsoft.com/office/powerpoint/2010/main" val="369270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4</a:t>
            </a:fld>
            <a:endParaRPr lang="en-US"/>
          </a:p>
        </p:txBody>
      </p:sp>
    </p:spTree>
    <p:extLst>
      <p:ext uri="{BB962C8B-B14F-4D97-AF65-F5344CB8AC3E}">
        <p14:creationId xmlns:p14="http://schemas.microsoft.com/office/powerpoint/2010/main" val="193433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CA" sz="1200" b="0" i="0" kern="1200" dirty="0">
              <a:solidFill>
                <a:schemeClr val="tx1"/>
              </a:solidFill>
              <a:effectLst/>
              <a:latin typeface="+mn-lt"/>
              <a:ea typeface="+mn-ea"/>
              <a:cs typeface="+mn-cs"/>
            </a:endParaRPr>
          </a:p>
          <a:p>
            <a:pPr marL="0" indent="0">
              <a:buFontTx/>
              <a:buNone/>
            </a:pPr>
            <a:r>
              <a:rPr lang="fr-CA" sz="1200" b="1" i="0" u="sng" kern="1200" dirty="0">
                <a:solidFill>
                  <a:schemeClr val="tx1"/>
                </a:solidFill>
                <a:effectLst/>
                <a:latin typeface="+mn-lt"/>
                <a:ea typeface="+mn-ea"/>
                <a:cs typeface="+mn-cs"/>
              </a:rPr>
              <a:t>Petites et moyenne entreprises qui ne peuvent pas accéder à d’autres mesures de soutien </a:t>
            </a:r>
            <a:br>
              <a:rPr lang="fr-CA" sz="1200" b="0" i="0" kern="1200" dirty="0">
                <a:solidFill>
                  <a:schemeClr val="tx1"/>
                </a:solidFill>
                <a:effectLst/>
                <a:latin typeface="+mn-lt"/>
                <a:ea typeface="+mn-ea"/>
                <a:cs typeface="+mn-cs"/>
              </a:rPr>
            </a:br>
            <a:r>
              <a:rPr lang="fr-CA" sz="1200" b="0" i="0" kern="1200" dirty="0">
                <a:solidFill>
                  <a:schemeClr val="tx1"/>
                </a:solidFill>
                <a:effectLst/>
                <a:latin typeface="+mn-lt"/>
                <a:ea typeface="+mn-ea"/>
                <a:cs typeface="+mn-cs"/>
              </a:rPr>
              <a:t>Nous versons un soutien financier de 675 millions de dollars aux petites et aux moyennes entreprises qui n'ont pas accès aux mesures de soutien actuelles du gouvernement pour répondre à la COVID-19. Ce soutien se fera par l'intermédiaire des agences de développement régional du Canada (ADRC).</a:t>
            </a:r>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5</a:t>
            </a:fld>
            <a:endParaRPr lang="en-US"/>
          </a:p>
        </p:txBody>
      </p:sp>
    </p:spTree>
    <p:extLst>
      <p:ext uri="{BB962C8B-B14F-4D97-AF65-F5344CB8AC3E}">
        <p14:creationId xmlns:p14="http://schemas.microsoft.com/office/powerpoint/2010/main" val="3617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2020</a:t>
            </a:r>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6</a:t>
            </a:fld>
            <a:endParaRPr lang="en-US"/>
          </a:p>
        </p:txBody>
      </p:sp>
    </p:spTree>
    <p:extLst>
      <p:ext uri="{BB962C8B-B14F-4D97-AF65-F5344CB8AC3E}">
        <p14:creationId xmlns:p14="http://schemas.microsoft.com/office/powerpoint/2010/main" val="329727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7</a:t>
            </a:fld>
            <a:endParaRPr lang="en-US"/>
          </a:p>
        </p:txBody>
      </p:sp>
    </p:spTree>
    <p:extLst>
      <p:ext uri="{BB962C8B-B14F-4D97-AF65-F5344CB8AC3E}">
        <p14:creationId xmlns:p14="http://schemas.microsoft.com/office/powerpoint/2010/main" val="317599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8</a:t>
            </a:fld>
            <a:endParaRPr lang="en-US"/>
          </a:p>
        </p:txBody>
      </p:sp>
    </p:spTree>
    <p:extLst>
      <p:ext uri="{BB962C8B-B14F-4D97-AF65-F5344CB8AC3E}">
        <p14:creationId xmlns:p14="http://schemas.microsoft.com/office/powerpoint/2010/main" val="66244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9</a:t>
            </a:fld>
            <a:endParaRPr lang="en-US"/>
          </a:p>
        </p:txBody>
      </p:sp>
    </p:spTree>
    <p:extLst>
      <p:ext uri="{BB962C8B-B14F-4D97-AF65-F5344CB8AC3E}">
        <p14:creationId xmlns:p14="http://schemas.microsoft.com/office/powerpoint/2010/main" val="106466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10</a:t>
            </a:fld>
            <a:endParaRPr lang="en-US"/>
          </a:p>
        </p:txBody>
      </p:sp>
    </p:spTree>
    <p:extLst>
      <p:ext uri="{BB962C8B-B14F-4D97-AF65-F5344CB8AC3E}">
        <p14:creationId xmlns:p14="http://schemas.microsoft.com/office/powerpoint/2010/main" val="369756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a date 3"/>
          <p:cNvSpPr>
            <a:spLocks noGrp="1"/>
          </p:cNvSpPr>
          <p:nvPr>
            <p:ph type="dt" idx="1"/>
          </p:nvPr>
        </p:nvSpPr>
        <p:spPr/>
        <p:txBody>
          <a:bodyPr/>
          <a:lstStyle/>
          <a:p>
            <a:pPr rtl="0"/>
            <a:fld id="{F28DAF60-E56A-4648-8936-22D801672B6C}" type="datetime1">
              <a:rPr lang="fr-FR" smtClean="0"/>
              <a:t>27/04/2020</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11</a:t>
            </a:fld>
            <a:endParaRPr lang="en-US"/>
          </a:p>
        </p:txBody>
      </p:sp>
    </p:spTree>
    <p:extLst>
      <p:ext uri="{BB962C8B-B14F-4D97-AF65-F5344CB8AC3E}">
        <p14:creationId xmlns:p14="http://schemas.microsoft.com/office/powerpoint/2010/main" val="204891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fr-FR"/>
              <a:t>Modifiez le style du titre</a:t>
            </a:r>
            <a:endParaRPr lang="en-US" dirty="0"/>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a:t>Modifiez le style des sous-titres du masque</a:t>
            </a:r>
            <a:endParaRPr lang="en-US" dirty="0"/>
          </a:p>
        </p:txBody>
      </p:sp>
      <p:sp>
        <p:nvSpPr>
          <p:cNvPr id="8" name="Espace réservé de la date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E641DF6C-ECED-4BD8-8025-73323DD5D35C}" type="datetime1">
              <a:rPr lang="fr-FR" smtClean="0"/>
              <a:t>27/04/2020</a:t>
            </a:fld>
            <a:endParaRPr lang="en-US" dirty="0"/>
          </a:p>
        </p:txBody>
      </p:sp>
      <p:sp>
        <p:nvSpPr>
          <p:cNvPr id="9" name="Espace réservé du pied de page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9" name="Titre 1"/>
          <p:cNvSpPr>
            <a:spLocks noGrp="1"/>
          </p:cNvSpPr>
          <p:nvPr>
            <p:ph type="title"/>
          </p:nvPr>
        </p:nvSpPr>
        <p:spPr>
          <a:xfrm>
            <a:off x="581192" y="702156"/>
            <a:ext cx="11029616" cy="1013800"/>
          </a:xfrm>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1E5B03D9-FC89-4784-BD60-336471BA7724}" type="datetime1">
              <a:rPr lang="fr-FR" smtClean="0"/>
              <a:t>27/04/2020</a:t>
            </a:fld>
            <a:endParaRPr lang="en-US" dirty="0"/>
          </a:p>
        </p:txBody>
      </p:sp>
      <p:sp>
        <p:nvSpPr>
          <p:cNvPr id="5" name="Espace réservé du pied de page 4"/>
          <p:cNvSpPr>
            <a:spLocks noGrp="1"/>
          </p:cNvSpPr>
          <p:nvPr>
            <p:ph type="ftr" sz="quarter" idx="11"/>
          </p:nvPr>
        </p:nvSpPr>
        <p:spPr/>
        <p:txBody>
          <a:bodyPr rtlCol="0"/>
          <a:lstStyle/>
          <a:p>
            <a:pPr rtl="0"/>
            <a:endParaRPr lang="en-US" dirty="0"/>
          </a:p>
        </p:txBody>
      </p:sp>
      <p:sp>
        <p:nvSpPr>
          <p:cNvPr id="6" name="Espace réservé du numéro de diapositive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fr-FR"/>
              <a:t>Modifiez le style du titre</a:t>
            </a:r>
            <a:endParaRPr lang="en-US" dirty="0"/>
          </a:p>
        </p:txBody>
      </p:sp>
      <p:sp>
        <p:nvSpPr>
          <p:cNvPr id="3" name="Espace réservé du texte vertical 2"/>
          <p:cNvSpPr>
            <a:spLocks noGrp="1"/>
          </p:cNvSpPr>
          <p:nvPr>
            <p:ph type="body" orient="vert" idx="1"/>
          </p:nvPr>
        </p:nvSpPr>
        <p:spPr>
          <a:xfrm>
            <a:off x="774923" y="863600"/>
            <a:ext cx="7161625" cy="4807326"/>
          </a:xfrm>
        </p:spPr>
        <p:txBody>
          <a:bodyPr vert="eaVert" rtlCol="0" anchor="t"/>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ce réservé de la date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0216CB3-B929-446C-876F-83C9B86D9FDE}" type="datetime1">
              <a:rPr lang="fr-FR" smtClean="0"/>
              <a:t>27/04/2020</a:t>
            </a:fld>
            <a:endParaRPr lang="en-US" dirty="0"/>
          </a:p>
        </p:txBody>
      </p:sp>
      <p:sp>
        <p:nvSpPr>
          <p:cNvPr id="12" name="Espace réservé du pied de page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Espace réservé du numéro de diapositiv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1188720"/>
          </a:xfrm>
        </p:spPr>
        <p:txBody>
          <a:bodyPr rtlCol="0"/>
          <a:lstStyle/>
          <a:p>
            <a:pPr rtl="0"/>
            <a:r>
              <a:rPr lang="fr-FR"/>
              <a:t>Modifiez le style du titre</a:t>
            </a:r>
            <a:endParaRPr lang="en-US" dirty="0"/>
          </a:p>
        </p:txBody>
      </p:sp>
      <p:sp>
        <p:nvSpPr>
          <p:cNvPr id="3" name="Espace réservé du contenu 2"/>
          <p:cNvSpPr>
            <a:spLocks noGrp="1"/>
          </p:cNvSpPr>
          <p:nvPr>
            <p:ph idx="1"/>
          </p:nvPr>
        </p:nvSpPr>
        <p:spPr>
          <a:xfrm>
            <a:off x="581192" y="2340864"/>
            <a:ext cx="11029615" cy="3634486"/>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Espace réservé de la dat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2897033-9A55-4DAC-991D-1FF1921C78B7}" type="datetime1">
              <a:rPr lang="fr-FR" smtClean="0"/>
              <a:t>27/04/2020</a:t>
            </a:fld>
            <a:endParaRPr lang="en-US" dirty="0"/>
          </a:p>
        </p:txBody>
      </p:sp>
      <p:sp>
        <p:nvSpPr>
          <p:cNvPr id="9" name="Espace réservé du pied de pag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fr-FR"/>
              <a:t>Modifiez le style du titre</a:t>
            </a:r>
            <a:endParaRPr lang="en-US" dirty="0"/>
          </a:p>
        </p:txBody>
      </p:sp>
      <p:sp>
        <p:nvSpPr>
          <p:cNvPr id="3" name="Espace réservé du texte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sp>
        <p:nvSpPr>
          <p:cNvPr id="7" name="Espace réservé de la date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A1255F31-5DB3-4925-BA87-822F5B17A2F1}" type="datetime1">
              <a:rPr lang="fr-FR" smtClean="0"/>
              <a:t>27/04/2020</a:t>
            </a:fld>
            <a:endParaRPr lang="en-US" dirty="0"/>
          </a:p>
        </p:txBody>
      </p:sp>
      <p:sp>
        <p:nvSpPr>
          <p:cNvPr id="9" name="Espace réservé du pied de page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Espace réservé du contenu 2"/>
          <p:cNvSpPr>
            <a:spLocks noGrp="1"/>
          </p:cNvSpPr>
          <p:nvPr>
            <p:ph sz="half" idx="1"/>
          </p:nvPr>
        </p:nvSpPr>
        <p:spPr>
          <a:xfrm>
            <a:off x="581193" y="2228003"/>
            <a:ext cx="5194767"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416039" y="2228003"/>
            <a:ext cx="5194769"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e la date 4"/>
          <p:cNvSpPr>
            <a:spLocks noGrp="1"/>
          </p:cNvSpPr>
          <p:nvPr>
            <p:ph type="dt" sz="half" idx="10"/>
          </p:nvPr>
        </p:nvSpPr>
        <p:spPr/>
        <p:txBody>
          <a:bodyPr rtlCol="0"/>
          <a:lstStyle/>
          <a:p>
            <a:pPr rtl="0"/>
            <a:fld id="{7E4EF44C-5F50-4A80-A957-57B3338337C0}" type="datetime1">
              <a:rPr lang="fr-FR" smtClean="0"/>
              <a:t>27/04/2020</a:t>
            </a:fld>
            <a:endParaRPr lang="en-US" dirty="0"/>
          </a:p>
        </p:txBody>
      </p:sp>
      <p:sp>
        <p:nvSpPr>
          <p:cNvPr id="6" name="Espace réservé du pied de page 5"/>
          <p:cNvSpPr>
            <a:spLocks noGrp="1"/>
          </p:cNvSpPr>
          <p:nvPr>
            <p:ph type="ftr" sz="quarter" idx="11"/>
          </p:nvPr>
        </p:nvSpPr>
        <p:spPr/>
        <p:txBody>
          <a:bodyPr rtlCol="0"/>
          <a:lstStyle/>
          <a:p>
            <a:pPr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2" name="Titre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Espace réservé du texte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581194" y="2926052"/>
            <a:ext cx="5194766"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u texte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fr-FR"/>
              <a:t>Cliquez pour modifier les styles du texte du masque</a:t>
            </a:r>
          </a:p>
        </p:txBody>
      </p:sp>
      <p:sp>
        <p:nvSpPr>
          <p:cNvPr id="6" name="Espace réservé du contenu 5"/>
          <p:cNvSpPr>
            <a:spLocks noGrp="1"/>
          </p:cNvSpPr>
          <p:nvPr>
            <p:ph sz="quarter" idx="4"/>
          </p:nvPr>
        </p:nvSpPr>
        <p:spPr>
          <a:xfrm>
            <a:off x="6416037" y="2926052"/>
            <a:ext cx="5194771"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p:cNvSpPr>
            <a:spLocks noGrp="1"/>
          </p:cNvSpPr>
          <p:nvPr>
            <p:ph type="dt" sz="half" idx="10"/>
          </p:nvPr>
        </p:nvSpPr>
        <p:spPr/>
        <p:txBody>
          <a:bodyPr rtlCol="0"/>
          <a:lstStyle/>
          <a:p>
            <a:pPr rtl="0"/>
            <a:fld id="{B2D0F46D-59FD-4484-924E-E79DD516B5ED}" type="datetime1">
              <a:rPr lang="fr-FR" smtClean="0"/>
              <a:t>27/04/2020</a:t>
            </a:fld>
            <a:endParaRPr lang="en-US" dirty="0"/>
          </a:p>
        </p:txBody>
      </p:sp>
      <p:sp>
        <p:nvSpPr>
          <p:cNvPr id="8" name="Espace réservé du pied de page 7"/>
          <p:cNvSpPr>
            <a:spLocks noGrp="1"/>
          </p:cNvSpPr>
          <p:nvPr>
            <p:ph type="ftr" sz="quarter" idx="11"/>
          </p:nvPr>
        </p:nvSpPr>
        <p:spPr/>
        <p:txBody>
          <a:bodyPr rtlCol="0"/>
          <a:lstStyle/>
          <a:p>
            <a:pPr rtl="0"/>
            <a:endParaRPr lang="en-US" dirty="0"/>
          </a:p>
        </p:txBody>
      </p:sp>
      <p:sp>
        <p:nvSpPr>
          <p:cNvPr id="9" name="Espace réservé du numéro de diapositive 8"/>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8" name="Titre 1"/>
          <p:cNvSpPr>
            <a:spLocks noGrp="1"/>
          </p:cNvSpPr>
          <p:nvPr>
            <p:ph type="title"/>
          </p:nvPr>
        </p:nvSpPr>
        <p:spPr>
          <a:xfrm>
            <a:off x="575894" y="729658"/>
            <a:ext cx="11029616" cy="988332"/>
          </a:xfrm>
        </p:spPr>
        <p:txBody>
          <a:bodyPr rtlCol="0"/>
          <a:lstStyle/>
          <a:p>
            <a:pPr rtl="0"/>
            <a:r>
              <a:rPr lang="fr-FR"/>
              <a:t>Modifiez le style du titre</a:t>
            </a:r>
            <a:endParaRPr lang="en-US" dirty="0"/>
          </a:p>
        </p:txBody>
      </p:sp>
      <p:sp>
        <p:nvSpPr>
          <p:cNvPr id="3" name="Espace réservé de la date 2"/>
          <p:cNvSpPr>
            <a:spLocks noGrp="1"/>
          </p:cNvSpPr>
          <p:nvPr>
            <p:ph type="dt" sz="half" idx="10"/>
          </p:nvPr>
        </p:nvSpPr>
        <p:spPr/>
        <p:txBody>
          <a:bodyPr rtlCol="0"/>
          <a:lstStyle/>
          <a:p>
            <a:pPr rtl="0"/>
            <a:fld id="{0FAEC910-4AAA-42A1-A49C-7DDC64BC53C6}" type="datetime1">
              <a:rPr lang="fr-FR" smtClean="0"/>
              <a:t>27/04/2020</a:t>
            </a:fld>
            <a:endParaRPr lang="en-US" dirty="0"/>
          </a:p>
        </p:txBody>
      </p:sp>
      <p:sp>
        <p:nvSpPr>
          <p:cNvPr id="4" name="Espace réservé du pied de page 3"/>
          <p:cNvSpPr>
            <a:spLocks noGrp="1"/>
          </p:cNvSpPr>
          <p:nvPr>
            <p:ph type="ftr" sz="quarter" idx="11"/>
          </p:nvPr>
        </p:nvSpPr>
        <p:spPr/>
        <p:txBody>
          <a:bodyPr rtlCol="0"/>
          <a:lstStyle/>
          <a:p>
            <a:pPr rtl="0"/>
            <a:endParaRPr lang="en-US" dirty="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ACEC98BE-FCE2-445F-8146-3A7F8CC3881D}" type="datetime1">
              <a:rPr lang="fr-FR" smtClean="0"/>
              <a:t>27/04/2020</a:t>
            </a:fld>
            <a:endParaRPr lang="en-US" dirty="0"/>
          </a:p>
        </p:txBody>
      </p:sp>
      <p:sp>
        <p:nvSpPr>
          <p:cNvPr id="3" name="Espace réservé du pied de page 2"/>
          <p:cNvSpPr>
            <a:spLocks noGrp="1"/>
          </p:cNvSpPr>
          <p:nvPr>
            <p:ph type="ftr" sz="quarter" idx="11"/>
          </p:nvPr>
        </p:nvSpPr>
        <p:spPr/>
        <p:txBody>
          <a:bodyPr rtlCol="0"/>
          <a:lstStyle/>
          <a:p>
            <a:pPr rtl="0"/>
            <a:endParaRPr lang="en-US" dirty="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fr-FR"/>
              <a:t>Modifiez le style du titre</a:t>
            </a:r>
            <a:endParaRPr lang="en-US" dirty="0"/>
          </a:p>
        </p:txBody>
      </p:sp>
      <p:sp>
        <p:nvSpPr>
          <p:cNvPr id="3" name="Espace réservé du contenu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8" name="Espace réservé de la date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6D0953DD-A6BD-427D-B7A8-BDE378B2E678}" type="datetime1">
              <a:rPr lang="fr-FR" smtClean="0"/>
              <a:t>27/04/2020</a:t>
            </a:fld>
            <a:endParaRPr lang="en-US" dirty="0"/>
          </a:p>
        </p:txBody>
      </p:sp>
      <p:sp>
        <p:nvSpPr>
          <p:cNvPr id="10" name="Espace réservé du pied de page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Espace réservé du numéro de diapositiv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fr-FR"/>
              <a:t>Modifiez le style du titre</a:t>
            </a:r>
            <a:endParaRPr lang="en-US" dirty="0"/>
          </a:p>
        </p:txBody>
      </p:sp>
      <p:sp>
        <p:nvSpPr>
          <p:cNvPr id="3" name="Espace réservé d’imag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a:t>Cliquez sur l'icône pour ajouter une image</a:t>
            </a:r>
            <a:endParaRPr lang="en-US" dirty="0"/>
          </a:p>
        </p:txBody>
      </p:sp>
      <p:sp>
        <p:nvSpPr>
          <p:cNvPr id="4" name="Espace réservé du texte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p>
            <a:pPr rtl="0"/>
            <a:fld id="{47E77B56-6788-4F40-A65E-12AFEB3AC095}" type="datetime1">
              <a:rPr lang="fr-FR" smtClean="0"/>
              <a:t>27/04/2020</a:t>
            </a:fld>
            <a:endParaRPr lang="en-US" dirty="0"/>
          </a:p>
        </p:txBody>
      </p:sp>
      <p:sp>
        <p:nvSpPr>
          <p:cNvPr id="6" name="Espace réservé du pied de page 5"/>
          <p:cNvSpPr>
            <a:spLocks noGrp="1"/>
          </p:cNvSpPr>
          <p:nvPr>
            <p:ph type="ftr" sz="quarter" idx="11"/>
          </p:nvPr>
        </p:nvSpPr>
        <p:spPr/>
        <p:txBody>
          <a:bodyPr rtlCol="0"/>
          <a:lstStyle/>
          <a:p>
            <a:pPr algn="l"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E69A0D1A-B1A6-4A33-B3AE-513EF3B4A7E7}" type="datetime1">
              <a:rPr lang="fr-FR" smtClean="0"/>
              <a:t>27/04/2020</a:t>
            </a:fld>
            <a:endParaRPr lang="en-US" dirty="0"/>
          </a:p>
        </p:txBody>
      </p:sp>
      <p:sp>
        <p:nvSpPr>
          <p:cNvPr id="5" name="Espace réservé du pied de page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Espace réservé du numéro de diapositiv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jpeg"/><Relationship Id="rId5" Type="http://schemas.openxmlformats.org/officeDocument/2006/relationships/tags" Target="../tags/tag5.xml"/><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2.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2.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75.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11" Type="http://schemas.microsoft.com/office/2007/relationships/diagramDrawing" Target="../diagrams/drawing2.xml"/><Relationship Id="rId5" Type="http://schemas.openxmlformats.org/officeDocument/2006/relationships/tags" Target="../tags/tag77.xml"/><Relationship Id="rId10" Type="http://schemas.openxmlformats.org/officeDocument/2006/relationships/diagramColors" Target="../diagrams/colors2.xml"/><Relationship Id="rId4" Type="http://schemas.openxmlformats.org/officeDocument/2006/relationships/tags" Target="../tags/tag76.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80.xml"/><Relationship Id="rId7" Type="http://schemas.openxmlformats.org/officeDocument/2006/relationships/diagramLayout" Target="../diagrams/layout3.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diagramData" Target="../diagrams/data3.xml"/><Relationship Id="rId11" Type="http://schemas.openxmlformats.org/officeDocument/2006/relationships/image" Target="../media/image2.png"/><Relationship Id="rId5" Type="http://schemas.openxmlformats.org/officeDocument/2006/relationships/slideLayout" Target="../slideLayouts/slideLayout2.xml"/><Relationship Id="rId10" Type="http://schemas.microsoft.com/office/2007/relationships/diagramDrawing" Target="../diagrams/drawing3.xml"/><Relationship Id="rId4" Type="http://schemas.openxmlformats.org/officeDocument/2006/relationships/tags" Target="../tags/tag81.xml"/><Relationship Id="rId9" Type="http://schemas.openxmlformats.org/officeDocument/2006/relationships/diagramColors" Target="../diagrams/colors3.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4.xml"/><Relationship Id="rId7" Type="http://schemas.openxmlformats.org/officeDocument/2006/relationships/hyperlink" Target="https://www.canada.ca/fr/services/prestations/ae/pcusc-application.html" TargetMode="Externa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22.xml.rels><?xml version="1.0" encoding="UTF-8" standalone="yes"?>
<Relationships xmlns="http://schemas.openxmlformats.org/package/2006/relationships"><Relationship Id="rId8" Type="http://schemas.openxmlformats.org/officeDocument/2006/relationships/hyperlink" Target="https://www.canada.ca/fr/agence-revenu/services/prestations/faire-demande-pcu-aupres-arc.html" TargetMode="External"/><Relationship Id="rId3" Type="http://schemas.openxmlformats.org/officeDocument/2006/relationships/tags" Target="../tags/tag88.xml"/><Relationship Id="rId7" Type="http://schemas.openxmlformats.org/officeDocument/2006/relationships/hyperlink" Target="https://www.canada.ca/fr/services/prestations/ae/pcusc-application.html"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7.xml"/><Relationship Id="rId5"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tags" Target="../tags/tag89.xml"/><Relationship Id="rId9" Type="http://schemas.openxmlformats.org/officeDocument/2006/relationships/hyperlink" Target="https://cffp.recherche.usherbrooke.ca/suivi-des-questions-reponses-mesures-economiques-covid-1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cffp.recherche.usherbrooke.ca/suivi-mesures-economiques-covid-19/" TargetMode="External"/><Relationship Id="rId3" Type="http://schemas.openxmlformats.org/officeDocument/2006/relationships/tags" Target="../tags/tag92.xml"/><Relationship Id="rId7" Type="http://schemas.openxmlformats.org/officeDocument/2006/relationships/hyperlink" Target="https://www.investquebec.com/quebec/fr/a-propos/COVID-19.html"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11" Type="http://schemas.openxmlformats.org/officeDocument/2006/relationships/image" Target="../media/image2.png"/><Relationship Id="rId5" Type="http://schemas.openxmlformats.org/officeDocument/2006/relationships/tags" Target="../tags/tag94.xml"/><Relationship Id="rId10" Type="http://schemas.openxmlformats.org/officeDocument/2006/relationships/image" Target="../media/image4.svg"/><Relationship Id="rId4" Type="http://schemas.openxmlformats.org/officeDocument/2006/relationships/tags" Target="../tags/tag93.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7.xml"/><Relationship Id="rId7" Type="http://schemas.openxmlformats.org/officeDocument/2006/relationships/hyperlink" Target="https://cffp.recherche.usherbrooke.ca/suivi-mesures-economiques-covid-19/"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2.xml"/><Relationship Id="rId5" Type="http://schemas.openxmlformats.org/officeDocument/2006/relationships/tags" Target="../tags/tag99.xml"/><Relationship Id="rId10" Type="http://schemas.openxmlformats.org/officeDocument/2006/relationships/image" Target="../media/image2.png"/><Relationship Id="rId4" Type="http://schemas.openxmlformats.org/officeDocument/2006/relationships/tags" Target="../tags/tag98.xml"/><Relationship Id="rId9" Type="http://schemas.openxmlformats.org/officeDocument/2006/relationships/image" Target="../media/image4.sv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2.xml"/><Relationship Id="rId7" Type="http://schemas.openxmlformats.org/officeDocument/2006/relationships/hyperlink" Target="https://www.quebec.ca/entreprises-et-travailleurs-autonomes/programme-actions-concertees-pour-le-maintien-en-emploi-pacme-covid-19/" TargetMode="Externa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26.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2.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27.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svg"/><Relationship Id="rId3" Type="http://schemas.openxmlformats.org/officeDocument/2006/relationships/tags" Target="../tags/tag110.xml"/><Relationship Id="rId7" Type="http://schemas.openxmlformats.org/officeDocument/2006/relationships/slideLayout" Target="../slideLayouts/slideLayout2.xml"/><Relationship Id="rId12" Type="http://schemas.openxmlformats.org/officeDocument/2006/relationships/image" Target="../media/image9.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image" Target="../media/image8.png"/><Relationship Id="rId5" Type="http://schemas.openxmlformats.org/officeDocument/2006/relationships/tags" Target="../tags/tag112.xml"/><Relationship Id="rId10" Type="http://schemas.openxmlformats.org/officeDocument/2006/relationships/image" Target="../media/image7.svg"/><Relationship Id="rId4" Type="http://schemas.openxmlformats.org/officeDocument/2006/relationships/tags" Target="../tags/tag111.xml"/><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11.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hyperlink" Target="mailto:mct@fisc-xperts.ca" TargetMode="External"/><Relationship Id="rId5" Type="http://schemas.openxmlformats.org/officeDocument/2006/relationships/slideLayout" Target="../slideLayouts/slideLayout4.xml"/><Relationship Id="rId4" Type="http://schemas.openxmlformats.org/officeDocument/2006/relationships/tags" Target="../tags/tag11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6.xml"/><Relationship Id="rId7"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26.xml"/><Relationship Id="rId7" Type="http://schemas.openxmlformats.org/officeDocument/2006/relationships/diagramData" Target="../diagrams/data1.xml"/><Relationship Id="rId12" Type="http://schemas.openxmlformats.org/officeDocument/2006/relationships/image" Target="../media/image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3.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27.xml"/><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xml"/><Relationship Id="rId7" Type="http://schemas.openxmlformats.org/officeDocument/2006/relationships/notesSlide" Target="../notesSlides/notesSlide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1C21E816-31F5-48BB-BD02-D15F2F18B48A}"/>
              </a:ext>
            </a:extLst>
          </p:cNvPr>
          <p:cNvSpPr>
            <a:spLocks noGrp="1"/>
          </p:cNvSpPr>
          <p:nvPr>
            <p:ph type="ctrTitle"/>
            <p:custDataLst>
              <p:tags r:id="rId2"/>
            </p:custDataLst>
          </p:nvPr>
        </p:nvSpPr>
        <p:spPr>
          <a:xfrm>
            <a:off x="599226" y="452185"/>
            <a:ext cx="10993549" cy="1475013"/>
          </a:xfrm>
        </p:spPr>
        <p:txBody>
          <a:bodyPr rtlCol="0">
            <a:normAutofit/>
          </a:bodyPr>
          <a:lstStyle/>
          <a:p>
            <a:pPr rtl="0"/>
            <a:r>
              <a:rPr lang="fr-CA" dirty="0"/>
              <a:t>Fisc-</a:t>
            </a:r>
            <a:r>
              <a:rPr lang="fr-CA" dirty="0" err="1"/>
              <a:t>xperts</a:t>
            </a:r>
            <a:r>
              <a:rPr lang="fr-CA" dirty="0"/>
              <a:t> services conseils </a:t>
            </a:r>
            <a:r>
              <a:rPr lang="fr-CA" dirty="0" err="1"/>
              <a:t>inc.</a:t>
            </a:r>
            <a:r>
              <a:rPr lang="fr-CA" dirty="0"/>
              <a:t> </a:t>
            </a:r>
            <a:endParaRPr lang="fr" dirty="0"/>
          </a:p>
        </p:txBody>
      </p:sp>
      <p:sp>
        <p:nvSpPr>
          <p:cNvPr id="3" name="Sous-titre 2">
            <a:extLst>
              <a:ext uri="{FF2B5EF4-FFF2-40B4-BE49-F238E27FC236}">
                <a16:creationId xmlns:a16="http://schemas.microsoft.com/office/drawing/2014/main" id="{835D6E6B-3353-491C-A3C6-F278D6CED8B3}"/>
              </a:ext>
            </a:extLst>
          </p:cNvPr>
          <p:cNvSpPr>
            <a:spLocks noGrp="1"/>
          </p:cNvSpPr>
          <p:nvPr>
            <p:ph type="subTitle" idx="1"/>
            <p:custDataLst>
              <p:tags r:id="rId3"/>
            </p:custDataLst>
          </p:nvPr>
        </p:nvSpPr>
        <p:spPr>
          <a:xfrm>
            <a:off x="599229" y="2111841"/>
            <a:ext cx="10993546" cy="468233"/>
          </a:xfrm>
        </p:spPr>
        <p:txBody>
          <a:bodyPr rtlCol="0">
            <a:normAutofit/>
          </a:bodyPr>
          <a:lstStyle/>
          <a:p>
            <a:pPr rtl="0"/>
            <a:r>
              <a:rPr lang="fr-CA" dirty="0" err="1"/>
              <a:t>Covid</a:t>
            </a:r>
            <a:r>
              <a:rPr lang="fr-CA" dirty="0"/>
              <a:t>-19 – À JOUR </a:t>
            </a:r>
            <a:r>
              <a:rPr lang="fr-CA"/>
              <a:t>AU 22 </a:t>
            </a:r>
            <a:r>
              <a:rPr lang="fr-CA" dirty="0"/>
              <a:t>AVRIL 2020 	</a:t>
            </a:r>
            <a:endParaRPr lang="fr"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Image 5" descr="Zoom sur un logo&#10;&#10;Description générée automatiquement">
            <a:extLst>
              <a:ext uri="{FF2B5EF4-FFF2-40B4-BE49-F238E27FC236}">
                <a16:creationId xmlns:a16="http://schemas.microsoft.com/office/drawing/2014/main" id="{F1A8C364-94D4-4630-BAD0-78722F347055}"/>
              </a:ext>
            </a:extLst>
          </p:cNvPr>
          <p:cNvPicPr>
            <a:picLocks noChangeAspect="1"/>
          </p:cNvPicPr>
          <p:nvPr>
            <p:custDataLst>
              <p:tags r:id="rId7"/>
            </p:custDataLst>
          </p:nvPr>
        </p:nvPicPr>
        <p:blipFill rotWithShape="1">
          <a:blip r:embed="rId11" cstate="hqprint">
            <a:extLst>
              <a:ext uri="{28A0092B-C50C-407E-A947-70E740481C1C}">
                <a14:useLocalDpi xmlns:a14="http://schemas.microsoft.com/office/drawing/2010/main" val="0"/>
              </a:ext>
            </a:extLst>
          </a:blip>
          <a:srcRect/>
          <a:stretch/>
        </p:blipFill>
        <p:spPr>
          <a:xfrm>
            <a:off x="448733" y="2764717"/>
            <a:ext cx="11260667" cy="2787530"/>
          </a:xfrm>
          <a:prstGeom prst="rect">
            <a:avLst/>
          </a:prstGeom>
        </p:spPr>
      </p:pic>
      <p:sp>
        <p:nvSpPr>
          <p:cNvPr id="10" name="Sous-titre 2">
            <a:extLst>
              <a:ext uri="{FF2B5EF4-FFF2-40B4-BE49-F238E27FC236}">
                <a16:creationId xmlns:a16="http://schemas.microsoft.com/office/drawing/2014/main" id="{DC25195A-29EC-4FFC-8247-B9EED1A6F31A}"/>
              </a:ext>
            </a:extLst>
          </p:cNvPr>
          <p:cNvSpPr txBox="1">
            <a:spLocks/>
          </p:cNvSpPr>
          <p:nvPr>
            <p:custDataLst>
              <p:tags r:id="rId8"/>
            </p:custDataLst>
          </p:nvPr>
        </p:nvSpPr>
        <p:spPr>
          <a:xfrm>
            <a:off x="446533" y="5837569"/>
            <a:ext cx="11298933" cy="881283"/>
          </a:xfrm>
          <a:prstGeom prst="rect">
            <a:avLst/>
          </a:prstGeom>
        </p:spPr>
        <p:txBody>
          <a:bodyPr vert="horz" lIns="91440" tIns="45720" rIns="91440" bIns="45720" rtlCol="0" anchor="t">
            <a:normAutofit fontScale="925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fr-CA" dirty="0">
                <a:solidFill>
                  <a:srgbClr val="FF0000"/>
                </a:solidFill>
              </a:rPr>
              <a:t>Avertissement: Ces informations sont fournies à titre indicatif seulement et ne peut remplacer une opinion professionnelle.  L’utilisateur ne peut s’appuyer sur ces informations sommaires pour prendre une décision, et ne saurait tenir responsable fisc-</a:t>
            </a:r>
            <a:r>
              <a:rPr lang="fr-CA" dirty="0" err="1">
                <a:solidFill>
                  <a:srgbClr val="FF0000"/>
                </a:solidFill>
              </a:rPr>
              <a:t>xperts</a:t>
            </a:r>
            <a:r>
              <a:rPr lang="fr-CA" dirty="0">
                <a:solidFill>
                  <a:srgbClr val="FF0000"/>
                </a:solidFill>
              </a:rPr>
              <a:t> et ses employés pour les décisions basées sur ces informations sommaires.</a:t>
            </a:r>
            <a:r>
              <a:rPr lang="fr-CA" dirty="0"/>
              <a:t>	</a:t>
            </a:r>
            <a:endParaRPr lang="fr" dirty="0"/>
          </a:p>
        </p:txBody>
      </p:sp>
      <p:pic>
        <p:nvPicPr>
          <p:cNvPr id="11" name="Image 10">
            <a:extLst>
              <a:ext uri="{FF2B5EF4-FFF2-40B4-BE49-F238E27FC236}">
                <a16:creationId xmlns:a16="http://schemas.microsoft.com/office/drawing/2014/main" id="{D06E77B9-3580-4D11-9039-A03ACE94B71D}"/>
              </a:ext>
            </a:extLst>
          </p:cNvPr>
          <p:cNvPicPr>
            <a:picLocks noChangeAspect="1"/>
          </p:cNvPicPr>
          <p:nvPr>
            <p:custDataLst>
              <p:tags r:id="rId9"/>
            </p:custDataLst>
          </p:nvPr>
        </p:nvPicPr>
        <p:blipFill>
          <a:blip r:embed="rId12"/>
          <a:stretch>
            <a:fillRect/>
          </a:stretch>
        </p:blipFill>
        <p:spPr>
          <a:xfrm>
            <a:off x="9733397" y="32655"/>
            <a:ext cx="2152381" cy="609524"/>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a:xfrm>
            <a:off x="581192" y="702156"/>
            <a:ext cx="11029616" cy="795340"/>
          </a:xfrm>
        </p:spPr>
        <p:txBody>
          <a:bodyPr/>
          <a:lstStyle/>
          <a:p>
            <a:r>
              <a:rPr lang="fr-CA" dirty="0"/>
              <a:t>2.1 subvention salariale pour les ENTREPRISES (75%)</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5" name="Espace réservé du contenu 4">
            <a:extLst>
              <a:ext uri="{FF2B5EF4-FFF2-40B4-BE49-F238E27FC236}">
                <a16:creationId xmlns:a16="http://schemas.microsoft.com/office/drawing/2014/main" id="{261D5FC4-F819-4328-8684-5951943DBAB1}"/>
              </a:ext>
            </a:extLst>
          </p:cNvPr>
          <p:cNvSpPr>
            <a:spLocks noGrp="1"/>
          </p:cNvSpPr>
          <p:nvPr>
            <p:ph idx="1"/>
          </p:nvPr>
        </p:nvSpPr>
        <p:spPr>
          <a:xfrm>
            <a:off x="581192" y="1510134"/>
            <a:ext cx="11029615" cy="6904995"/>
          </a:xfrm>
        </p:spPr>
        <p:txBody>
          <a:bodyPr>
            <a:normAutofit/>
          </a:bodyPr>
          <a:lstStyle/>
          <a:p>
            <a:pPr marL="0" indent="0">
              <a:buNone/>
            </a:pPr>
            <a:r>
              <a:rPr lang="fr-CA" sz="2400" b="1" dirty="0"/>
              <a:t>Calculer les revenus:</a:t>
            </a:r>
          </a:p>
          <a:p>
            <a:r>
              <a:rPr lang="fr-CA" sz="2400" dirty="0"/>
              <a:t>Exclure les éléments extraordinaires et les éléments de capital</a:t>
            </a:r>
          </a:p>
          <a:p>
            <a:r>
              <a:rPr lang="fr-CA" sz="2400" dirty="0"/>
              <a:t>Méthode de comptabilité de </a:t>
            </a:r>
            <a:r>
              <a:rPr lang="fr-CA" sz="2400" b="1" dirty="0"/>
              <a:t>caisse </a:t>
            </a:r>
            <a:r>
              <a:rPr lang="fr-CA" sz="2400" dirty="0"/>
              <a:t>(basée sur les encaissements)</a:t>
            </a:r>
          </a:p>
          <a:p>
            <a:pPr lvl="1"/>
            <a:r>
              <a:rPr lang="fr-CA" sz="2400" b="1" dirty="0"/>
              <a:t>Ou</a:t>
            </a:r>
          </a:p>
          <a:p>
            <a:r>
              <a:rPr lang="fr-CA" sz="2400" dirty="0"/>
              <a:t>Méthode de comptabilité </a:t>
            </a:r>
            <a:r>
              <a:rPr lang="fr-CA" sz="2400" b="1" dirty="0"/>
              <a:t>d’exercice</a:t>
            </a:r>
            <a:r>
              <a:rPr lang="fr-CA" sz="2400" dirty="0"/>
              <a:t> (basée sur la facturation)</a:t>
            </a:r>
          </a:p>
          <a:p>
            <a:pPr marL="324000" lvl="1" indent="0">
              <a:buNone/>
            </a:pPr>
            <a:endParaRPr lang="fr-CA" sz="2400" dirty="0"/>
          </a:p>
          <a:p>
            <a:pPr marL="324000" lvl="1" indent="0">
              <a:buNone/>
            </a:pPr>
            <a:r>
              <a:rPr lang="fr-CA" sz="2400" dirty="0"/>
              <a:t>Choisir une méthode, mais </a:t>
            </a:r>
            <a:r>
              <a:rPr lang="fr-CA" sz="2400" u="sng" dirty="0"/>
              <a:t>la conserver </a:t>
            </a:r>
            <a:r>
              <a:rPr lang="fr-CA" sz="2400" dirty="0"/>
              <a:t>pour valider l’admissibilité à chaque période.</a:t>
            </a:r>
          </a:p>
          <a:p>
            <a:pPr lvl="1"/>
            <a:endParaRPr lang="fr-CA" b="1" dirty="0"/>
          </a:p>
          <a:p>
            <a:pPr marL="324000" lvl="1" indent="0">
              <a:buNone/>
            </a:pPr>
            <a:endParaRPr lang="fr-CA" b="1" dirty="0"/>
          </a:p>
          <a:p>
            <a:pPr lvl="1"/>
            <a:endParaRPr lang="fr-CA" b="1" dirty="0"/>
          </a:p>
          <a:p>
            <a:pPr lvl="1"/>
            <a:endParaRPr lang="fr-CA" b="1" dirty="0"/>
          </a:p>
          <a:p>
            <a:pPr marL="324000" lvl="1" indent="0">
              <a:buNone/>
            </a:pPr>
            <a:endParaRPr lang="fr-CA" b="1" dirty="0"/>
          </a:p>
          <a:p>
            <a:endParaRPr lang="fr-CA" dirty="0"/>
          </a:p>
          <a:p>
            <a:endParaRPr lang="fr-CA" dirty="0"/>
          </a:p>
        </p:txBody>
      </p:sp>
      <p:pic>
        <p:nvPicPr>
          <p:cNvPr id="6" name="Image 5">
            <a:extLst>
              <a:ext uri="{FF2B5EF4-FFF2-40B4-BE49-F238E27FC236}">
                <a16:creationId xmlns:a16="http://schemas.microsoft.com/office/drawing/2014/main" id="{04ACE9F6-3E5E-43B0-A0D5-19080C331089}"/>
              </a:ext>
            </a:extLst>
          </p:cNvPr>
          <p:cNvPicPr>
            <a:picLocks noChangeAspect="1"/>
          </p:cNvPicPr>
          <p:nvPr>
            <p:custDataLst>
              <p:tags r:id="rId3"/>
            </p:custDataLst>
          </p:nvPr>
        </p:nvPicPr>
        <p:blipFill>
          <a:blip r:embed="rId6"/>
          <a:stretch>
            <a:fillRect/>
          </a:stretch>
        </p:blipFill>
        <p:spPr>
          <a:xfrm>
            <a:off x="9733397" y="32655"/>
            <a:ext cx="2152381" cy="609524"/>
          </a:xfrm>
          <a:prstGeom prst="rect">
            <a:avLst/>
          </a:prstGeom>
        </p:spPr>
      </p:pic>
    </p:spTree>
    <p:extLst>
      <p:ext uri="{BB962C8B-B14F-4D97-AF65-F5344CB8AC3E}">
        <p14:creationId xmlns:p14="http://schemas.microsoft.com/office/powerpoint/2010/main" val="392769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a:xfrm>
            <a:off x="581192" y="702156"/>
            <a:ext cx="11029616" cy="795340"/>
          </a:xfrm>
        </p:spPr>
        <p:txBody>
          <a:bodyPr/>
          <a:lstStyle/>
          <a:p>
            <a:r>
              <a:rPr lang="fr-CA" dirty="0"/>
              <a:t>2.1 subvention salariale pour les ENTREPRISES (75%)</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5" name="Espace réservé du contenu 4">
            <a:extLst>
              <a:ext uri="{FF2B5EF4-FFF2-40B4-BE49-F238E27FC236}">
                <a16:creationId xmlns:a16="http://schemas.microsoft.com/office/drawing/2014/main" id="{261D5FC4-F819-4328-8684-5951943DBAB1}"/>
              </a:ext>
            </a:extLst>
          </p:cNvPr>
          <p:cNvSpPr>
            <a:spLocks noGrp="1"/>
          </p:cNvSpPr>
          <p:nvPr>
            <p:ph idx="1"/>
          </p:nvPr>
        </p:nvSpPr>
        <p:spPr>
          <a:xfrm>
            <a:off x="581192" y="1497496"/>
            <a:ext cx="11029615" cy="5291543"/>
          </a:xfrm>
        </p:spPr>
        <p:txBody>
          <a:bodyPr>
            <a:normAutofit lnSpcReduction="10000"/>
          </a:bodyPr>
          <a:lstStyle/>
          <a:p>
            <a:r>
              <a:rPr lang="fr-CA" sz="2800" dirty="0"/>
              <a:t>Est-ce plus avantageux de continuer à payer nos employés &amp; actionnaires, malgré une baisse ou une diminution complète de revenu ?  Questions de faits.  Nous voir pour des précisions sur votre situation particulière.</a:t>
            </a:r>
          </a:p>
          <a:p>
            <a:r>
              <a:rPr lang="fr-CA" sz="2800" dirty="0"/>
              <a:t>Est-on obligé de payer nos employés si l’entreprise est fermée ? Non, mais c’est encouragé.</a:t>
            </a:r>
          </a:p>
          <a:p>
            <a:r>
              <a:rPr lang="fr-CA" sz="2800" dirty="0"/>
              <a:t>Doit-on les payer à 100 % si on est fermé, ou qu’on a des problèmes de cash flow? Non, encouragé mais non obligé</a:t>
            </a:r>
          </a:p>
          <a:p>
            <a:r>
              <a:rPr lang="fr-CA" sz="2800" dirty="0"/>
              <a:t>Si un actionnaire se payait en dividende AVANT le 15 mars, peut-il obtenir la SS sur son salaire? NON.</a:t>
            </a:r>
          </a:p>
          <a:p>
            <a:endParaRPr lang="fr-CA" dirty="0"/>
          </a:p>
        </p:txBody>
      </p:sp>
      <p:pic>
        <p:nvPicPr>
          <p:cNvPr id="6" name="Image 5">
            <a:extLst>
              <a:ext uri="{FF2B5EF4-FFF2-40B4-BE49-F238E27FC236}">
                <a16:creationId xmlns:a16="http://schemas.microsoft.com/office/drawing/2014/main" id="{6124A358-9F9B-4E46-8EC8-A5D01B35D971}"/>
              </a:ext>
            </a:extLst>
          </p:cNvPr>
          <p:cNvPicPr>
            <a:picLocks noChangeAspect="1"/>
          </p:cNvPicPr>
          <p:nvPr>
            <p:custDataLst>
              <p:tags r:id="rId3"/>
            </p:custDataLst>
          </p:nvPr>
        </p:nvPicPr>
        <p:blipFill>
          <a:blip r:embed="rId6"/>
          <a:stretch>
            <a:fillRect/>
          </a:stretch>
        </p:blipFill>
        <p:spPr>
          <a:xfrm>
            <a:off x="9733397" y="32655"/>
            <a:ext cx="2152381" cy="609524"/>
          </a:xfrm>
          <a:prstGeom prst="rect">
            <a:avLst/>
          </a:prstGeom>
        </p:spPr>
      </p:pic>
    </p:spTree>
    <p:extLst>
      <p:ext uri="{BB962C8B-B14F-4D97-AF65-F5344CB8AC3E}">
        <p14:creationId xmlns:p14="http://schemas.microsoft.com/office/powerpoint/2010/main" val="326108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5BA9E64-4716-4594-99A2-552A953600C5}"/>
              </a:ext>
            </a:extLst>
          </p:cNvPr>
          <p:cNvSpPr>
            <a:spLocks noGrp="1"/>
          </p:cNvSpPr>
          <p:nvPr>
            <p:ph type="dt" sz="half" idx="10"/>
          </p:nvPr>
        </p:nvSpPr>
        <p:spPr/>
        <p:txBody>
          <a:bodyPr/>
          <a:lstStyle/>
          <a:p>
            <a:pPr rtl="0"/>
            <a:fld id="{22897033-9A55-4DAC-991D-1FF1921C78B7}" type="datetime1">
              <a:rPr lang="fr-FR" smtClean="0"/>
              <a:t>27/04/2020</a:t>
            </a:fld>
            <a:endParaRPr lang="en-US" dirty="0"/>
          </a:p>
        </p:txBody>
      </p:sp>
      <p:sp>
        <p:nvSpPr>
          <p:cNvPr id="5" name="Titre 1">
            <a:extLst>
              <a:ext uri="{FF2B5EF4-FFF2-40B4-BE49-F238E27FC236}">
                <a16:creationId xmlns:a16="http://schemas.microsoft.com/office/drawing/2014/main" id="{39C049B9-AB32-4317-A9D3-7792222986F0}"/>
              </a:ext>
            </a:extLst>
          </p:cNvPr>
          <p:cNvSpPr>
            <a:spLocks noGrp="1"/>
          </p:cNvSpPr>
          <p:nvPr>
            <p:ph type="title"/>
            <p:custDataLst>
              <p:tags r:id="rId1"/>
            </p:custDataLst>
          </p:nvPr>
        </p:nvSpPr>
        <p:spPr>
          <a:xfrm>
            <a:off x="581192" y="702156"/>
            <a:ext cx="11029616" cy="795340"/>
          </a:xfrm>
        </p:spPr>
        <p:txBody>
          <a:bodyPr/>
          <a:lstStyle/>
          <a:p>
            <a:r>
              <a:rPr lang="fr-CA" dirty="0"/>
              <a:t>2.1 subvention salariale pour les ENTREPRISES (75%)</a:t>
            </a:r>
          </a:p>
        </p:txBody>
      </p:sp>
      <p:sp>
        <p:nvSpPr>
          <p:cNvPr id="7" name="Espace réservé du contenu 4">
            <a:extLst>
              <a:ext uri="{FF2B5EF4-FFF2-40B4-BE49-F238E27FC236}">
                <a16:creationId xmlns:a16="http://schemas.microsoft.com/office/drawing/2014/main" id="{8832FD14-C93B-45EB-8EEF-24B7D1650B3E}"/>
              </a:ext>
            </a:extLst>
          </p:cNvPr>
          <p:cNvSpPr>
            <a:spLocks noGrp="1"/>
          </p:cNvSpPr>
          <p:nvPr>
            <p:ph idx="1"/>
          </p:nvPr>
        </p:nvSpPr>
        <p:spPr>
          <a:xfrm>
            <a:off x="581192" y="1497496"/>
            <a:ext cx="11029615" cy="5291543"/>
          </a:xfrm>
        </p:spPr>
        <p:txBody>
          <a:bodyPr>
            <a:normAutofit/>
          </a:bodyPr>
          <a:lstStyle/>
          <a:p>
            <a:r>
              <a:rPr lang="fr-CA" sz="2800" dirty="0"/>
              <a:t>Est-ce possible de réembaucher et payer des employés de façon rétroactive afin de bénéficier de la subvention ? </a:t>
            </a:r>
            <a:r>
              <a:rPr lang="fr-CA" sz="2800" b="1" dirty="0"/>
              <a:t>Oui</a:t>
            </a:r>
            <a:r>
              <a:rPr lang="fr-CA" sz="2800" dirty="0"/>
              <a:t>, vous devez réembaucher et payer ces employés avant de les inclure dans votre calcul de la subvention.</a:t>
            </a:r>
          </a:p>
          <a:p>
            <a:r>
              <a:rPr lang="fr-CA" sz="2800" dirty="0"/>
              <a:t>Qu’arrive t’il si un employé qui n’accomplit aucun travail pour l’employeur est rémunéré ? L’employeur pourra demander un </a:t>
            </a:r>
            <a:r>
              <a:rPr lang="fr-CA" sz="2800" b="1" dirty="0"/>
              <a:t>remboursement de la totalité</a:t>
            </a:r>
            <a:r>
              <a:rPr lang="fr-CA" sz="2800" dirty="0"/>
              <a:t> de certaines cotisations d'employeurs à l’AE, au RPC, au RRQ et au RQAP en même temps que sa demande de subvention.</a:t>
            </a:r>
          </a:p>
          <a:p>
            <a:endParaRPr lang="fr-CA" dirty="0"/>
          </a:p>
        </p:txBody>
      </p:sp>
      <p:pic>
        <p:nvPicPr>
          <p:cNvPr id="9" name="Image 8">
            <a:extLst>
              <a:ext uri="{FF2B5EF4-FFF2-40B4-BE49-F238E27FC236}">
                <a16:creationId xmlns:a16="http://schemas.microsoft.com/office/drawing/2014/main" id="{DE993B25-500E-4F7D-9B91-5645C387F233}"/>
              </a:ext>
            </a:extLst>
          </p:cNvPr>
          <p:cNvPicPr>
            <a:picLocks noChangeAspect="1"/>
          </p:cNvPicPr>
          <p:nvPr>
            <p:custDataLst>
              <p:tags r:id="rId2"/>
            </p:custDataLst>
          </p:nvPr>
        </p:nvPicPr>
        <p:blipFill>
          <a:blip r:embed="rId4"/>
          <a:stretch>
            <a:fillRect/>
          </a:stretch>
        </p:blipFill>
        <p:spPr>
          <a:xfrm>
            <a:off x="9733397" y="32655"/>
            <a:ext cx="2152381" cy="609524"/>
          </a:xfrm>
          <a:prstGeom prst="rect">
            <a:avLst/>
          </a:prstGeom>
        </p:spPr>
      </p:pic>
    </p:spTree>
    <p:extLst>
      <p:ext uri="{BB962C8B-B14F-4D97-AF65-F5344CB8AC3E}">
        <p14:creationId xmlns:p14="http://schemas.microsoft.com/office/powerpoint/2010/main" val="253802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a:xfrm>
            <a:off x="581192" y="702156"/>
            <a:ext cx="11029616" cy="795340"/>
          </a:xfrm>
        </p:spPr>
        <p:txBody>
          <a:bodyPr/>
          <a:lstStyle/>
          <a:p>
            <a:r>
              <a:rPr lang="fr-CA" dirty="0"/>
              <a:t>2.1 subvention salariale pour les ENTREPRISES (75%)</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5" name="Espace réservé du contenu 4">
            <a:extLst>
              <a:ext uri="{FF2B5EF4-FFF2-40B4-BE49-F238E27FC236}">
                <a16:creationId xmlns:a16="http://schemas.microsoft.com/office/drawing/2014/main" id="{261D5FC4-F819-4328-8684-5951943DBAB1}"/>
              </a:ext>
            </a:extLst>
          </p:cNvPr>
          <p:cNvSpPr>
            <a:spLocks noGrp="1"/>
          </p:cNvSpPr>
          <p:nvPr>
            <p:ph idx="1"/>
          </p:nvPr>
        </p:nvSpPr>
        <p:spPr>
          <a:xfrm>
            <a:off x="581192" y="1510134"/>
            <a:ext cx="11029615" cy="6904995"/>
          </a:xfrm>
        </p:spPr>
        <p:txBody>
          <a:bodyPr>
            <a:normAutofit/>
          </a:bodyPr>
          <a:lstStyle/>
          <a:p>
            <a:pPr marL="324000" lvl="1" indent="0">
              <a:buNone/>
            </a:pPr>
            <a:endParaRPr lang="fr-CA" b="1" dirty="0"/>
          </a:p>
          <a:p>
            <a:pPr lvl="1"/>
            <a:endParaRPr lang="fr-CA" b="1" dirty="0"/>
          </a:p>
          <a:p>
            <a:pPr lvl="1"/>
            <a:endParaRPr lang="fr-CA" b="1" dirty="0"/>
          </a:p>
          <a:p>
            <a:pPr marL="324000" lvl="1" indent="0">
              <a:buNone/>
            </a:pPr>
            <a:endParaRPr lang="fr-CA" b="1" dirty="0"/>
          </a:p>
          <a:p>
            <a:endParaRPr lang="fr-CA" dirty="0"/>
          </a:p>
          <a:p>
            <a:endParaRPr lang="fr-CA" dirty="0"/>
          </a:p>
        </p:txBody>
      </p:sp>
      <p:pic>
        <p:nvPicPr>
          <p:cNvPr id="6" name="Image 5">
            <a:extLst>
              <a:ext uri="{FF2B5EF4-FFF2-40B4-BE49-F238E27FC236}">
                <a16:creationId xmlns:a16="http://schemas.microsoft.com/office/drawing/2014/main" id="{04ACE9F6-3E5E-43B0-A0D5-19080C331089}"/>
              </a:ext>
            </a:extLst>
          </p:cNvPr>
          <p:cNvPicPr>
            <a:picLocks noChangeAspect="1"/>
          </p:cNvPicPr>
          <p:nvPr>
            <p:custDataLst>
              <p:tags r:id="rId3"/>
            </p:custDataLst>
          </p:nvPr>
        </p:nvPicPr>
        <p:blipFill>
          <a:blip r:embed="rId6"/>
          <a:stretch>
            <a:fillRect/>
          </a:stretch>
        </p:blipFill>
        <p:spPr>
          <a:xfrm>
            <a:off x="9733397" y="32655"/>
            <a:ext cx="2152381" cy="609524"/>
          </a:xfrm>
          <a:prstGeom prst="rect">
            <a:avLst/>
          </a:prstGeom>
        </p:spPr>
      </p:pic>
      <p:sp>
        <p:nvSpPr>
          <p:cNvPr id="3" name="Rectangle 2">
            <a:extLst>
              <a:ext uri="{FF2B5EF4-FFF2-40B4-BE49-F238E27FC236}">
                <a16:creationId xmlns:a16="http://schemas.microsoft.com/office/drawing/2014/main" id="{54452F5F-DB26-4432-9310-EC5F38E48998}"/>
              </a:ext>
            </a:extLst>
          </p:cNvPr>
          <p:cNvSpPr/>
          <p:nvPr/>
        </p:nvSpPr>
        <p:spPr>
          <a:xfrm>
            <a:off x="823274" y="2093561"/>
            <a:ext cx="9627476" cy="3108543"/>
          </a:xfrm>
          <a:prstGeom prst="rect">
            <a:avLst/>
          </a:prstGeom>
        </p:spPr>
        <p:txBody>
          <a:bodyPr wrap="square">
            <a:spAutoFit/>
          </a:bodyPr>
          <a:lstStyle/>
          <a:p>
            <a:r>
              <a:rPr lang="fr-CA" sz="2800" dirty="0"/>
              <a:t>Le gouvernement a rendu disponible un calculateur en ligne permettant aux entreprises de se préparer à faire leur demande. </a:t>
            </a:r>
          </a:p>
          <a:p>
            <a:endParaRPr lang="fr-CA" sz="2800" dirty="0"/>
          </a:p>
          <a:p>
            <a:r>
              <a:rPr lang="fr-CA" sz="2800" dirty="0"/>
              <a:t>Calculatrice: </a:t>
            </a:r>
            <a:r>
              <a:rPr lang="fr-CA" sz="2800" dirty="0">
                <a:solidFill>
                  <a:srgbClr val="00B0F0"/>
                </a:solidFill>
              </a:rPr>
              <a:t>https://www.canada.ca/fr/agence-revenu/services/subvention/subvention-salariale-urgence/ssuc-calculez-montantsubvention.html </a:t>
            </a:r>
          </a:p>
        </p:txBody>
      </p:sp>
    </p:spTree>
    <p:extLst>
      <p:ext uri="{BB962C8B-B14F-4D97-AF65-F5344CB8AC3E}">
        <p14:creationId xmlns:p14="http://schemas.microsoft.com/office/powerpoint/2010/main" val="191775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a:xfrm>
            <a:off x="581192" y="702156"/>
            <a:ext cx="11029616" cy="795340"/>
          </a:xfrm>
        </p:spPr>
        <p:txBody>
          <a:bodyPr/>
          <a:lstStyle/>
          <a:p>
            <a:r>
              <a:rPr lang="fr-CA" dirty="0"/>
              <a:t>2.1 subvention salariale pour les ENTREPRISES (75%)</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pic>
        <p:nvPicPr>
          <p:cNvPr id="13" name="Image 12">
            <a:extLst>
              <a:ext uri="{FF2B5EF4-FFF2-40B4-BE49-F238E27FC236}">
                <a16:creationId xmlns:a16="http://schemas.microsoft.com/office/drawing/2014/main" id="{F74D7393-2F77-4F6B-BE64-37105D224F64}"/>
              </a:ext>
            </a:extLst>
          </p:cNvPr>
          <p:cNvPicPr>
            <a:picLocks noChangeAspect="1"/>
          </p:cNvPicPr>
          <p:nvPr>
            <p:custDataLst>
              <p:tags r:id="rId3"/>
            </p:custDataLst>
          </p:nvPr>
        </p:nvPicPr>
        <p:blipFill>
          <a:blip r:embed="rId7"/>
          <a:stretch>
            <a:fillRect/>
          </a:stretch>
        </p:blipFill>
        <p:spPr>
          <a:xfrm>
            <a:off x="581192" y="5506354"/>
            <a:ext cx="2152381" cy="609524"/>
          </a:xfrm>
          <a:prstGeom prst="rect">
            <a:avLst/>
          </a:prstGeom>
        </p:spPr>
      </p:pic>
      <p:grpSp>
        <p:nvGrpSpPr>
          <p:cNvPr id="3" name="Group 4">
            <a:extLst>
              <a:ext uri="{FF2B5EF4-FFF2-40B4-BE49-F238E27FC236}">
                <a16:creationId xmlns:a16="http://schemas.microsoft.com/office/drawing/2014/main" id="{008B5804-53F2-4102-8D77-3007D21EF6DE}"/>
              </a:ext>
            </a:extLst>
          </p:cNvPr>
          <p:cNvGrpSpPr>
            <a:grpSpLocks noChangeAspect="1"/>
          </p:cNvGrpSpPr>
          <p:nvPr/>
        </p:nvGrpSpPr>
        <p:grpSpPr bwMode="auto">
          <a:xfrm>
            <a:off x="512762" y="1435100"/>
            <a:ext cx="8018463" cy="5408613"/>
            <a:chOff x="323" y="904"/>
            <a:chExt cx="5051" cy="3407"/>
          </a:xfrm>
        </p:grpSpPr>
        <p:sp>
          <p:nvSpPr>
            <p:cNvPr id="5" name="AutoShape 3">
              <a:extLst>
                <a:ext uri="{FF2B5EF4-FFF2-40B4-BE49-F238E27FC236}">
                  <a16:creationId xmlns:a16="http://schemas.microsoft.com/office/drawing/2014/main" id="{2F608569-1F2B-400D-A74A-435FC41EC042}"/>
                </a:ext>
              </a:extLst>
            </p:cNvPr>
            <p:cNvSpPr>
              <a:spLocks noChangeAspect="1" noChangeArrowheads="1" noTextEdit="1"/>
            </p:cNvSpPr>
            <p:nvPr/>
          </p:nvSpPr>
          <p:spPr bwMode="auto">
            <a:xfrm>
              <a:off x="332" y="904"/>
              <a:ext cx="4999" cy="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 name="Rectangle 5">
              <a:extLst>
                <a:ext uri="{FF2B5EF4-FFF2-40B4-BE49-F238E27FC236}">
                  <a16:creationId xmlns:a16="http://schemas.microsoft.com/office/drawing/2014/main" id="{E088CC86-FAC5-4804-A53F-DF101C096856}"/>
                </a:ext>
              </a:extLst>
            </p:cNvPr>
            <p:cNvSpPr>
              <a:spLocks noChangeArrowheads="1"/>
            </p:cNvSpPr>
            <p:nvPr/>
          </p:nvSpPr>
          <p:spPr bwMode="auto">
            <a:xfrm>
              <a:off x="332" y="1606"/>
              <a:ext cx="2469" cy="191"/>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 name="Rectangle 6">
              <a:extLst>
                <a:ext uri="{FF2B5EF4-FFF2-40B4-BE49-F238E27FC236}">
                  <a16:creationId xmlns:a16="http://schemas.microsoft.com/office/drawing/2014/main" id="{AA27F9CD-1A26-443F-A6F2-B7FC2244B5AE}"/>
                </a:ext>
              </a:extLst>
            </p:cNvPr>
            <p:cNvSpPr>
              <a:spLocks noChangeArrowheads="1"/>
            </p:cNvSpPr>
            <p:nvPr/>
          </p:nvSpPr>
          <p:spPr bwMode="auto">
            <a:xfrm>
              <a:off x="4560" y="2031"/>
              <a:ext cx="771" cy="1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 name="Rectangle 7">
              <a:extLst>
                <a:ext uri="{FF2B5EF4-FFF2-40B4-BE49-F238E27FC236}">
                  <a16:creationId xmlns:a16="http://schemas.microsoft.com/office/drawing/2014/main" id="{AA7B47D4-F45B-4022-9965-C5CE8A356493}"/>
                </a:ext>
              </a:extLst>
            </p:cNvPr>
            <p:cNvSpPr>
              <a:spLocks noChangeArrowheads="1"/>
            </p:cNvSpPr>
            <p:nvPr/>
          </p:nvSpPr>
          <p:spPr bwMode="auto">
            <a:xfrm>
              <a:off x="4560" y="2205"/>
              <a:ext cx="771" cy="1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 name="Rectangle 8">
              <a:extLst>
                <a:ext uri="{FF2B5EF4-FFF2-40B4-BE49-F238E27FC236}">
                  <a16:creationId xmlns:a16="http://schemas.microsoft.com/office/drawing/2014/main" id="{1F9991BB-9C0F-418E-B898-DDF5FA2970AC}"/>
                </a:ext>
              </a:extLst>
            </p:cNvPr>
            <p:cNvSpPr>
              <a:spLocks noChangeArrowheads="1"/>
            </p:cNvSpPr>
            <p:nvPr/>
          </p:nvSpPr>
          <p:spPr bwMode="auto">
            <a:xfrm>
              <a:off x="358" y="921"/>
              <a:ext cx="232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alibri" panose="020F0502020204030204" pitchFamily="34" charset="0"/>
                </a:rPr>
                <a:t>CALCUL DE LA SUBVENTION SALARIALE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6B54569F-D205-4BC4-A1C3-490FB67E02E7}"/>
                </a:ext>
              </a:extLst>
            </p:cNvPr>
            <p:cNvSpPr>
              <a:spLocks noChangeArrowheads="1"/>
            </p:cNvSpPr>
            <p:nvPr/>
          </p:nvSpPr>
          <p:spPr bwMode="auto">
            <a:xfrm>
              <a:off x="358" y="1268"/>
              <a:ext cx="399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rPr>
                <a:t>Règles en vigueur le 22 avril 2020 pour un employé sans lien de dépendance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60334A3E-CC45-488F-8E17-B05366FAB06B}"/>
                </a:ext>
              </a:extLst>
            </p:cNvPr>
            <p:cNvSpPr>
              <a:spLocks noChangeArrowheads="1"/>
            </p:cNvSpPr>
            <p:nvPr/>
          </p:nvSpPr>
          <p:spPr bwMode="auto">
            <a:xfrm>
              <a:off x="358" y="1624"/>
              <a:ext cx="178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Subvention salariale maximale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5E1EFFCC-91DA-4E30-A0D4-A7BD47D40726}"/>
                </a:ext>
              </a:extLst>
            </p:cNvPr>
            <p:cNvSpPr>
              <a:spLocks noChangeArrowheads="1"/>
            </p:cNvSpPr>
            <p:nvPr/>
          </p:nvSpPr>
          <p:spPr bwMode="auto">
            <a:xfrm>
              <a:off x="2463" y="1624"/>
              <a:ext cx="38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675 $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3BFEB60F-03DE-41E9-9A27-1929F4555387}"/>
                </a:ext>
              </a:extLst>
            </p:cNvPr>
            <p:cNvSpPr>
              <a:spLocks noChangeArrowheads="1"/>
            </p:cNvSpPr>
            <p:nvPr/>
          </p:nvSpPr>
          <p:spPr bwMode="auto">
            <a:xfrm>
              <a:off x="358" y="2049"/>
              <a:ext cx="30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Salaire hebdo MOYEN avant la crise (01/01 AU 15/03)</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DD1E94F4-E627-4EBC-BB3A-A5260D424EF5}"/>
                </a:ext>
              </a:extLst>
            </p:cNvPr>
            <p:cNvSpPr>
              <a:spLocks noChangeArrowheads="1"/>
            </p:cNvSpPr>
            <p:nvPr/>
          </p:nvSpPr>
          <p:spPr bwMode="auto">
            <a:xfrm>
              <a:off x="4993" y="2049"/>
              <a:ext cx="38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900 $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99BB2D55-530A-4BD1-BE22-FA414795F09F}"/>
                </a:ext>
              </a:extLst>
            </p:cNvPr>
            <p:cNvSpPr>
              <a:spLocks noChangeArrowheads="1"/>
            </p:cNvSpPr>
            <p:nvPr/>
          </p:nvSpPr>
          <p:spPr bwMode="auto">
            <a:xfrm>
              <a:off x="358" y="2222"/>
              <a:ext cx="137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Salaire depuis le COVID</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EBDFC45E-6A8E-4C97-9A05-96616A3E8EC1}"/>
                </a:ext>
              </a:extLst>
            </p:cNvPr>
            <p:cNvSpPr>
              <a:spLocks noChangeArrowheads="1"/>
            </p:cNvSpPr>
            <p:nvPr/>
          </p:nvSpPr>
          <p:spPr bwMode="auto">
            <a:xfrm>
              <a:off x="4993" y="2222"/>
              <a:ext cx="38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675 $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B83F8354-2050-4C03-8677-A7BE8E029E55}"/>
                </a:ext>
              </a:extLst>
            </p:cNvPr>
            <p:cNvSpPr>
              <a:spLocks noChangeArrowheads="1"/>
            </p:cNvSpPr>
            <p:nvPr/>
          </p:nvSpPr>
          <p:spPr bwMode="auto">
            <a:xfrm>
              <a:off x="358" y="2473"/>
              <a:ext cx="106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alibri" panose="020F0502020204030204" pitchFamily="34" charset="0"/>
                </a:rPr>
                <a:t>Calcul des limites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89F051F9-3890-4A43-8294-BF05C77DC55F}"/>
                </a:ext>
              </a:extLst>
            </p:cNvPr>
            <p:cNvSpPr>
              <a:spLocks noChangeArrowheads="1"/>
            </p:cNvSpPr>
            <p:nvPr/>
          </p:nvSpPr>
          <p:spPr bwMode="auto">
            <a:xfrm>
              <a:off x="358" y="2820"/>
              <a:ext cx="100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Le plus élevé de: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B165B7B4-FC93-46EB-9D6D-E67BEAF93F0E}"/>
                </a:ext>
              </a:extLst>
            </p:cNvPr>
            <p:cNvSpPr>
              <a:spLocks noChangeArrowheads="1"/>
            </p:cNvSpPr>
            <p:nvPr/>
          </p:nvSpPr>
          <p:spPr bwMode="auto">
            <a:xfrm>
              <a:off x="1285" y="3098"/>
              <a:ext cx="22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A)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51EC6097-391C-4A90-9BCA-FB9B01A326EB}"/>
                </a:ext>
              </a:extLst>
            </p:cNvPr>
            <p:cNvSpPr>
              <a:spLocks noChangeArrowheads="1"/>
            </p:cNvSpPr>
            <p:nvPr/>
          </p:nvSpPr>
          <p:spPr bwMode="auto">
            <a:xfrm>
              <a:off x="1632" y="3098"/>
              <a:ext cx="254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75 % de la rémunération versée (max 847 $)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Rectangle 20">
              <a:extLst>
                <a:ext uri="{FF2B5EF4-FFF2-40B4-BE49-F238E27FC236}">
                  <a16:creationId xmlns:a16="http://schemas.microsoft.com/office/drawing/2014/main" id="{67A02E41-A69A-4929-AE6D-BE45811F00E3}"/>
                </a:ext>
              </a:extLst>
            </p:cNvPr>
            <p:cNvSpPr>
              <a:spLocks noChangeArrowheads="1"/>
            </p:cNvSpPr>
            <p:nvPr/>
          </p:nvSpPr>
          <p:spPr bwMode="auto">
            <a:xfrm>
              <a:off x="4993" y="3098"/>
              <a:ext cx="38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506 $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5F96F43D-3DA0-4974-97F5-B0B35BF54935}"/>
                </a:ext>
              </a:extLst>
            </p:cNvPr>
            <p:cNvSpPr>
              <a:spLocks noChangeArrowheads="1"/>
            </p:cNvSpPr>
            <p:nvPr/>
          </p:nvSpPr>
          <p:spPr bwMode="auto">
            <a:xfrm>
              <a:off x="1285" y="3332"/>
              <a:ext cx="19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B)</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5D3B0A41-73FB-490B-9BCC-2F49F9B95B6F}"/>
                </a:ext>
              </a:extLst>
            </p:cNvPr>
            <p:cNvSpPr>
              <a:spLocks noChangeArrowheads="1"/>
            </p:cNvSpPr>
            <p:nvPr/>
          </p:nvSpPr>
          <p:spPr bwMode="auto">
            <a:xfrm>
              <a:off x="1632" y="3332"/>
              <a:ext cx="111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Le moins élevé de: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435064AF-3AD6-48F0-8116-CF6FA1B290E0}"/>
                </a:ext>
              </a:extLst>
            </p:cNvPr>
            <p:cNvSpPr>
              <a:spLocks noChangeArrowheads="1"/>
            </p:cNvSpPr>
            <p:nvPr/>
          </p:nvSpPr>
          <p:spPr bwMode="auto">
            <a:xfrm>
              <a:off x="2125" y="3505"/>
              <a:ext cx="149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B.1 Rémunération versée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388BD82A-1643-422D-BECA-F9C83D08490E}"/>
                </a:ext>
              </a:extLst>
            </p:cNvPr>
            <p:cNvSpPr>
              <a:spLocks noChangeArrowheads="1"/>
            </p:cNvSpPr>
            <p:nvPr/>
          </p:nvSpPr>
          <p:spPr bwMode="auto">
            <a:xfrm>
              <a:off x="4993" y="3505"/>
              <a:ext cx="38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675 $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DCE27ED8-86DF-4706-BA6E-42DF122BCFB7}"/>
                </a:ext>
              </a:extLst>
            </p:cNvPr>
            <p:cNvSpPr>
              <a:spLocks noChangeArrowheads="1"/>
            </p:cNvSpPr>
            <p:nvPr/>
          </p:nvSpPr>
          <p:spPr bwMode="auto">
            <a:xfrm>
              <a:off x="2125" y="3679"/>
              <a:ext cx="92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B.2  MAX 847 $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23505B01-20FF-4446-8FF0-216DA23BCD25}"/>
                </a:ext>
              </a:extLst>
            </p:cNvPr>
            <p:cNvSpPr>
              <a:spLocks noChangeArrowheads="1"/>
            </p:cNvSpPr>
            <p:nvPr/>
          </p:nvSpPr>
          <p:spPr bwMode="auto">
            <a:xfrm>
              <a:off x="4993" y="3679"/>
              <a:ext cx="38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847 $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 name="Rectangle 27">
              <a:extLst>
                <a:ext uri="{FF2B5EF4-FFF2-40B4-BE49-F238E27FC236}">
                  <a16:creationId xmlns:a16="http://schemas.microsoft.com/office/drawing/2014/main" id="{2C351503-C93A-442B-BC01-D66795FAB2B0}"/>
                </a:ext>
              </a:extLst>
            </p:cNvPr>
            <p:cNvSpPr>
              <a:spLocks noChangeArrowheads="1"/>
            </p:cNvSpPr>
            <p:nvPr/>
          </p:nvSpPr>
          <p:spPr bwMode="auto">
            <a:xfrm>
              <a:off x="2125" y="3852"/>
              <a:ext cx="253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B.3 75 % de la rémunération avant le COVID</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CCAE9E9B-1BAF-4215-B840-4BB68B01239B}"/>
                </a:ext>
              </a:extLst>
            </p:cNvPr>
            <p:cNvSpPr>
              <a:spLocks noChangeArrowheads="1"/>
            </p:cNvSpPr>
            <p:nvPr/>
          </p:nvSpPr>
          <p:spPr bwMode="auto">
            <a:xfrm>
              <a:off x="4993" y="3852"/>
              <a:ext cx="38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675 $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8E4CA4B5-C752-4407-9515-1D0743141ED3}"/>
                </a:ext>
              </a:extLst>
            </p:cNvPr>
            <p:cNvSpPr>
              <a:spLocks noChangeArrowheads="1"/>
            </p:cNvSpPr>
            <p:nvPr/>
          </p:nvSpPr>
          <p:spPr bwMode="auto">
            <a:xfrm>
              <a:off x="2125" y="4112"/>
              <a:ext cx="94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Le moins élevé:</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8FE05AB3-E2A2-4723-86F0-DE2A2B367111}"/>
                </a:ext>
              </a:extLst>
            </p:cNvPr>
            <p:cNvSpPr>
              <a:spLocks noChangeArrowheads="1"/>
            </p:cNvSpPr>
            <p:nvPr/>
          </p:nvSpPr>
          <p:spPr bwMode="auto">
            <a:xfrm>
              <a:off x="4993" y="4112"/>
              <a:ext cx="38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675 $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 name="Line 31">
              <a:extLst>
                <a:ext uri="{FF2B5EF4-FFF2-40B4-BE49-F238E27FC236}">
                  <a16:creationId xmlns:a16="http://schemas.microsoft.com/office/drawing/2014/main" id="{B66191C1-40F8-4865-A8F6-3C7573DF9D9A}"/>
                </a:ext>
              </a:extLst>
            </p:cNvPr>
            <p:cNvSpPr>
              <a:spLocks noChangeShapeType="1"/>
            </p:cNvSpPr>
            <p:nvPr/>
          </p:nvSpPr>
          <p:spPr bwMode="auto">
            <a:xfrm>
              <a:off x="1259" y="904"/>
              <a:ext cx="0" cy="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35" name="Rectangle 32">
              <a:extLst>
                <a:ext uri="{FF2B5EF4-FFF2-40B4-BE49-F238E27FC236}">
                  <a16:creationId xmlns:a16="http://schemas.microsoft.com/office/drawing/2014/main" id="{1E25503C-4EA9-43AE-AF92-AC4631C8B2EB}"/>
                </a:ext>
              </a:extLst>
            </p:cNvPr>
            <p:cNvSpPr>
              <a:spLocks noChangeArrowheads="1"/>
            </p:cNvSpPr>
            <p:nvPr/>
          </p:nvSpPr>
          <p:spPr bwMode="auto">
            <a:xfrm>
              <a:off x="1259" y="904"/>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6" name="Line 33">
              <a:extLst>
                <a:ext uri="{FF2B5EF4-FFF2-40B4-BE49-F238E27FC236}">
                  <a16:creationId xmlns:a16="http://schemas.microsoft.com/office/drawing/2014/main" id="{222A60B0-76A1-459E-B0FD-F229C990CF87}"/>
                </a:ext>
              </a:extLst>
            </p:cNvPr>
            <p:cNvSpPr>
              <a:spLocks noChangeShapeType="1"/>
            </p:cNvSpPr>
            <p:nvPr/>
          </p:nvSpPr>
          <p:spPr bwMode="auto">
            <a:xfrm>
              <a:off x="1606" y="904"/>
              <a:ext cx="0" cy="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37" name="Rectangle 34">
              <a:extLst>
                <a:ext uri="{FF2B5EF4-FFF2-40B4-BE49-F238E27FC236}">
                  <a16:creationId xmlns:a16="http://schemas.microsoft.com/office/drawing/2014/main" id="{79C5E4A7-6EBF-4DAC-BC41-A6BC6C6E122C}"/>
                </a:ext>
              </a:extLst>
            </p:cNvPr>
            <p:cNvSpPr>
              <a:spLocks noChangeArrowheads="1"/>
            </p:cNvSpPr>
            <p:nvPr/>
          </p:nvSpPr>
          <p:spPr bwMode="auto">
            <a:xfrm>
              <a:off x="1606" y="904"/>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8" name="Line 35">
              <a:extLst>
                <a:ext uri="{FF2B5EF4-FFF2-40B4-BE49-F238E27FC236}">
                  <a16:creationId xmlns:a16="http://schemas.microsoft.com/office/drawing/2014/main" id="{63C3201C-E8A9-4224-82F3-E99E3A1725FD}"/>
                </a:ext>
              </a:extLst>
            </p:cNvPr>
            <p:cNvSpPr>
              <a:spLocks noChangeShapeType="1"/>
            </p:cNvSpPr>
            <p:nvPr/>
          </p:nvSpPr>
          <p:spPr bwMode="auto">
            <a:xfrm>
              <a:off x="2099" y="904"/>
              <a:ext cx="0" cy="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39" name="Rectangle 36">
              <a:extLst>
                <a:ext uri="{FF2B5EF4-FFF2-40B4-BE49-F238E27FC236}">
                  <a16:creationId xmlns:a16="http://schemas.microsoft.com/office/drawing/2014/main" id="{CCDE23B4-D29B-4AB6-B4FB-21E8D43ADB41}"/>
                </a:ext>
              </a:extLst>
            </p:cNvPr>
            <p:cNvSpPr>
              <a:spLocks noChangeArrowheads="1"/>
            </p:cNvSpPr>
            <p:nvPr/>
          </p:nvSpPr>
          <p:spPr bwMode="auto">
            <a:xfrm>
              <a:off x="2099" y="904"/>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0" name="Line 37">
              <a:extLst>
                <a:ext uri="{FF2B5EF4-FFF2-40B4-BE49-F238E27FC236}">
                  <a16:creationId xmlns:a16="http://schemas.microsoft.com/office/drawing/2014/main" id="{8ABF10A1-AD56-4029-A284-B51649CE1649}"/>
                </a:ext>
              </a:extLst>
            </p:cNvPr>
            <p:cNvSpPr>
              <a:spLocks noChangeShapeType="1"/>
            </p:cNvSpPr>
            <p:nvPr/>
          </p:nvSpPr>
          <p:spPr bwMode="auto">
            <a:xfrm>
              <a:off x="1259" y="1086"/>
              <a:ext cx="0" cy="17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1" name="Rectangle 38">
              <a:extLst>
                <a:ext uri="{FF2B5EF4-FFF2-40B4-BE49-F238E27FC236}">
                  <a16:creationId xmlns:a16="http://schemas.microsoft.com/office/drawing/2014/main" id="{529EC65C-D3F1-4A62-B808-EF07423E6D1B}"/>
                </a:ext>
              </a:extLst>
            </p:cNvPr>
            <p:cNvSpPr>
              <a:spLocks noChangeArrowheads="1"/>
            </p:cNvSpPr>
            <p:nvPr/>
          </p:nvSpPr>
          <p:spPr bwMode="auto">
            <a:xfrm>
              <a:off x="1259" y="1086"/>
              <a:ext cx="9" cy="17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2" name="Line 39">
              <a:extLst>
                <a:ext uri="{FF2B5EF4-FFF2-40B4-BE49-F238E27FC236}">
                  <a16:creationId xmlns:a16="http://schemas.microsoft.com/office/drawing/2014/main" id="{19B0A255-FEC7-41BE-A13B-593AF1BDE9B0}"/>
                </a:ext>
              </a:extLst>
            </p:cNvPr>
            <p:cNvSpPr>
              <a:spLocks noChangeShapeType="1"/>
            </p:cNvSpPr>
            <p:nvPr/>
          </p:nvSpPr>
          <p:spPr bwMode="auto">
            <a:xfrm>
              <a:off x="1606" y="1086"/>
              <a:ext cx="0" cy="17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3" name="Rectangle 40">
              <a:extLst>
                <a:ext uri="{FF2B5EF4-FFF2-40B4-BE49-F238E27FC236}">
                  <a16:creationId xmlns:a16="http://schemas.microsoft.com/office/drawing/2014/main" id="{43401E3B-F839-49B8-941C-1D97197FDE99}"/>
                </a:ext>
              </a:extLst>
            </p:cNvPr>
            <p:cNvSpPr>
              <a:spLocks noChangeArrowheads="1"/>
            </p:cNvSpPr>
            <p:nvPr/>
          </p:nvSpPr>
          <p:spPr bwMode="auto">
            <a:xfrm>
              <a:off x="1606" y="1086"/>
              <a:ext cx="8" cy="17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4" name="Line 41">
              <a:extLst>
                <a:ext uri="{FF2B5EF4-FFF2-40B4-BE49-F238E27FC236}">
                  <a16:creationId xmlns:a16="http://schemas.microsoft.com/office/drawing/2014/main" id="{52D7833B-6448-45F9-BACC-2B23AFA08431}"/>
                </a:ext>
              </a:extLst>
            </p:cNvPr>
            <p:cNvSpPr>
              <a:spLocks noChangeShapeType="1"/>
            </p:cNvSpPr>
            <p:nvPr/>
          </p:nvSpPr>
          <p:spPr bwMode="auto">
            <a:xfrm>
              <a:off x="2099" y="1086"/>
              <a:ext cx="0" cy="17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5" name="Rectangle 42">
              <a:extLst>
                <a:ext uri="{FF2B5EF4-FFF2-40B4-BE49-F238E27FC236}">
                  <a16:creationId xmlns:a16="http://schemas.microsoft.com/office/drawing/2014/main" id="{D9BCEC9E-CCEB-441F-B3FB-D9C2CF376CB4}"/>
                </a:ext>
              </a:extLst>
            </p:cNvPr>
            <p:cNvSpPr>
              <a:spLocks noChangeArrowheads="1"/>
            </p:cNvSpPr>
            <p:nvPr/>
          </p:nvSpPr>
          <p:spPr bwMode="auto">
            <a:xfrm>
              <a:off x="2099" y="1086"/>
              <a:ext cx="9" cy="17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6" name="Line 43">
              <a:extLst>
                <a:ext uri="{FF2B5EF4-FFF2-40B4-BE49-F238E27FC236}">
                  <a16:creationId xmlns:a16="http://schemas.microsoft.com/office/drawing/2014/main" id="{A6CED8B6-B434-40CC-A6CB-468AD187F2DB}"/>
                </a:ext>
              </a:extLst>
            </p:cNvPr>
            <p:cNvSpPr>
              <a:spLocks noChangeShapeType="1"/>
            </p:cNvSpPr>
            <p:nvPr/>
          </p:nvSpPr>
          <p:spPr bwMode="auto">
            <a:xfrm>
              <a:off x="2792" y="904"/>
              <a:ext cx="0" cy="35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7" name="Rectangle 44">
              <a:extLst>
                <a:ext uri="{FF2B5EF4-FFF2-40B4-BE49-F238E27FC236}">
                  <a16:creationId xmlns:a16="http://schemas.microsoft.com/office/drawing/2014/main" id="{14F3CC9C-DDC5-4EBC-B5A8-290A3FF0FD72}"/>
                </a:ext>
              </a:extLst>
            </p:cNvPr>
            <p:cNvSpPr>
              <a:spLocks noChangeArrowheads="1"/>
            </p:cNvSpPr>
            <p:nvPr/>
          </p:nvSpPr>
          <p:spPr bwMode="auto">
            <a:xfrm>
              <a:off x="2792" y="904"/>
              <a:ext cx="9" cy="35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8" name="Line 45">
              <a:extLst>
                <a:ext uri="{FF2B5EF4-FFF2-40B4-BE49-F238E27FC236}">
                  <a16:creationId xmlns:a16="http://schemas.microsoft.com/office/drawing/2014/main" id="{7C4458AC-6A4A-44B8-847E-92D9A1E7B239}"/>
                </a:ext>
              </a:extLst>
            </p:cNvPr>
            <p:cNvSpPr>
              <a:spLocks noChangeShapeType="1"/>
            </p:cNvSpPr>
            <p:nvPr/>
          </p:nvSpPr>
          <p:spPr bwMode="auto">
            <a:xfrm>
              <a:off x="332" y="904"/>
              <a:ext cx="0" cy="69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9" name="Rectangle 46">
              <a:extLst>
                <a:ext uri="{FF2B5EF4-FFF2-40B4-BE49-F238E27FC236}">
                  <a16:creationId xmlns:a16="http://schemas.microsoft.com/office/drawing/2014/main" id="{DC779946-1737-473F-B082-81B445D429B7}"/>
                </a:ext>
              </a:extLst>
            </p:cNvPr>
            <p:cNvSpPr>
              <a:spLocks noChangeArrowheads="1"/>
            </p:cNvSpPr>
            <p:nvPr/>
          </p:nvSpPr>
          <p:spPr bwMode="auto">
            <a:xfrm>
              <a:off x="332" y="904"/>
              <a:ext cx="9" cy="69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0" name="Line 47">
              <a:extLst>
                <a:ext uri="{FF2B5EF4-FFF2-40B4-BE49-F238E27FC236}">
                  <a16:creationId xmlns:a16="http://schemas.microsoft.com/office/drawing/2014/main" id="{09E22A7F-BE2E-433D-AF00-B9A9E1375662}"/>
                </a:ext>
              </a:extLst>
            </p:cNvPr>
            <p:cNvSpPr>
              <a:spLocks noChangeShapeType="1"/>
            </p:cNvSpPr>
            <p:nvPr/>
          </p:nvSpPr>
          <p:spPr bwMode="auto">
            <a:xfrm>
              <a:off x="1259" y="1433"/>
              <a:ext cx="0" cy="16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1" name="Rectangle 48">
              <a:extLst>
                <a:ext uri="{FF2B5EF4-FFF2-40B4-BE49-F238E27FC236}">
                  <a16:creationId xmlns:a16="http://schemas.microsoft.com/office/drawing/2014/main" id="{DDEC9F85-81F2-4A75-9F92-FA7F017E2AD6}"/>
                </a:ext>
              </a:extLst>
            </p:cNvPr>
            <p:cNvSpPr>
              <a:spLocks noChangeArrowheads="1"/>
            </p:cNvSpPr>
            <p:nvPr/>
          </p:nvSpPr>
          <p:spPr bwMode="auto">
            <a:xfrm>
              <a:off x="1259" y="1433"/>
              <a:ext cx="9" cy="16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2" name="Line 49">
              <a:extLst>
                <a:ext uri="{FF2B5EF4-FFF2-40B4-BE49-F238E27FC236}">
                  <a16:creationId xmlns:a16="http://schemas.microsoft.com/office/drawing/2014/main" id="{91B58A71-8DD1-4A52-B32A-75E120EACDD9}"/>
                </a:ext>
              </a:extLst>
            </p:cNvPr>
            <p:cNvSpPr>
              <a:spLocks noChangeShapeType="1"/>
            </p:cNvSpPr>
            <p:nvPr/>
          </p:nvSpPr>
          <p:spPr bwMode="auto">
            <a:xfrm>
              <a:off x="1606" y="1433"/>
              <a:ext cx="0" cy="16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3" name="Rectangle 50">
              <a:extLst>
                <a:ext uri="{FF2B5EF4-FFF2-40B4-BE49-F238E27FC236}">
                  <a16:creationId xmlns:a16="http://schemas.microsoft.com/office/drawing/2014/main" id="{4B599B93-B30A-4F6D-B4A6-32BCCF047782}"/>
                </a:ext>
              </a:extLst>
            </p:cNvPr>
            <p:cNvSpPr>
              <a:spLocks noChangeArrowheads="1"/>
            </p:cNvSpPr>
            <p:nvPr/>
          </p:nvSpPr>
          <p:spPr bwMode="auto">
            <a:xfrm>
              <a:off x="1606" y="1433"/>
              <a:ext cx="8" cy="16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4" name="Line 51">
              <a:extLst>
                <a:ext uri="{FF2B5EF4-FFF2-40B4-BE49-F238E27FC236}">
                  <a16:creationId xmlns:a16="http://schemas.microsoft.com/office/drawing/2014/main" id="{287FAB7B-DC5F-45D8-92F6-8E6AAD59D76E}"/>
                </a:ext>
              </a:extLst>
            </p:cNvPr>
            <p:cNvSpPr>
              <a:spLocks noChangeShapeType="1"/>
            </p:cNvSpPr>
            <p:nvPr/>
          </p:nvSpPr>
          <p:spPr bwMode="auto">
            <a:xfrm>
              <a:off x="2099" y="1433"/>
              <a:ext cx="0" cy="16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5" name="Rectangle 52">
              <a:extLst>
                <a:ext uri="{FF2B5EF4-FFF2-40B4-BE49-F238E27FC236}">
                  <a16:creationId xmlns:a16="http://schemas.microsoft.com/office/drawing/2014/main" id="{8CE8B8C7-EBAA-470D-837C-E57668A23650}"/>
                </a:ext>
              </a:extLst>
            </p:cNvPr>
            <p:cNvSpPr>
              <a:spLocks noChangeArrowheads="1"/>
            </p:cNvSpPr>
            <p:nvPr/>
          </p:nvSpPr>
          <p:spPr bwMode="auto">
            <a:xfrm>
              <a:off x="2099" y="1433"/>
              <a:ext cx="9" cy="16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6" name="Rectangle 53">
              <a:extLst>
                <a:ext uri="{FF2B5EF4-FFF2-40B4-BE49-F238E27FC236}">
                  <a16:creationId xmlns:a16="http://schemas.microsoft.com/office/drawing/2014/main" id="{9178E0A6-1FA6-4C2F-BBD0-9DF7676824BC}"/>
                </a:ext>
              </a:extLst>
            </p:cNvPr>
            <p:cNvSpPr>
              <a:spLocks noChangeArrowheads="1"/>
            </p:cNvSpPr>
            <p:nvPr/>
          </p:nvSpPr>
          <p:spPr bwMode="auto">
            <a:xfrm>
              <a:off x="341" y="1598"/>
              <a:ext cx="2460"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7" name="Line 54">
              <a:extLst>
                <a:ext uri="{FF2B5EF4-FFF2-40B4-BE49-F238E27FC236}">
                  <a16:creationId xmlns:a16="http://schemas.microsoft.com/office/drawing/2014/main" id="{35B313E4-DE9C-4303-B373-B9FBAE3C7602}"/>
                </a:ext>
              </a:extLst>
            </p:cNvPr>
            <p:cNvSpPr>
              <a:spLocks noChangeShapeType="1"/>
            </p:cNvSpPr>
            <p:nvPr/>
          </p:nvSpPr>
          <p:spPr bwMode="auto">
            <a:xfrm>
              <a:off x="2792" y="1433"/>
              <a:ext cx="0" cy="16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8" name="Rectangle 55">
              <a:extLst>
                <a:ext uri="{FF2B5EF4-FFF2-40B4-BE49-F238E27FC236}">
                  <a16:creationId xmlns:a16="http://schemas.microsoft.com/office/drawing/2014/main" id="{3A69428B-DB09-49A5-BC4F-24D08EEAF6CC}"/>
                </a:ext>
              </a:extLst>
            </p:cNvPr>
            <p:cNvSpPr>
              <a:spLocks noChangeArrowheads="1"/>
            </p:cNvSpPr>
            <p:nvPr/>
          </p:nvSpPr>
          <p:spPr bwMode="auto">
            <a:xfrm>
              <a:off x="2792" y="1433"/>
              <a:ext cx="9" cy="16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9" name="Rectangle 56">
              <a:extLst>
                <a:ext uri="{FF2B5EF4-FFF2-40B4-BE49-F238E27FC236}">
                  <a16:creationId xmlns:a16="http://schemas.microsoft.com/office/drawing/2014/main" id="{21544123-645A-4770-9EE8-BA0A34402F30}"/>
                </a:ext>
              </a:extLst>
            </p:cNvPr>
            <p:cNvSpPr>
              <a:spLocks noChangeArrowheads="1"/>
            </p:cNvSpPr>
            <p:nvPr/>
          </p:nvSpPr>
          <p:spPr bwMode="auto">
            <a:xfrm>
              <a:off x="323" y="1598"/>
              <a:ext cx="18" cy="1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0" name="Rectangle 57">
              <a:extLst>
                <a:ext uri="{FF2B5EF4-FFF2-40B4-BE49-F238E27FC236}">
                  <a16:creationId xmlns:a16="http://schemas.microsoft.com/office/drawing/2014/main" id="{E91C0EDB-8598-433B-BE11-8DC15F29C0E7}"/>
                </a:ext>
              </a:extLst>
            </p:cNvPr>
            <p:cNvSpPr>
              <a:spLocks noChangeArrowheads="1"/>
            </p:cNvSpPr>
            <p:nvPr/>
          </p:nvSpPr>
          <p:spPr bwMode="auto">
            <a:xfrm>
              <a:off x="341" y="1780"/>
              <a:ext cx="2460"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1" name="Rectangle 58">
              <a:extLst>
                <a:ext uri="{FF2B5EF4-FFF2-40B4-BE49-F238E27FC236}">
                  <a16:creationId xmlns:a16="http://schemas.microsoft.com/office/drawing/2014/main" id="{83CC70E2-C91A-4CEB-BD84-B45FCDAFF6D0}"/>
                </a:ext>
              </a:extLst>
            </p:cNvPr>
            <p:cNvSpPr>
              <a:spLocks noChangeArrowheads="1"/>
            </p:cNvSpPr>
            <p:nvPr/>
          </p:nvSpPr>
          <p:spPr bwMode="auto">
            <a:xfrm>
              <a:off x="2784" y="1615"/>
              <a:ext cx="17" cy="1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2" name="Line 59">
              <a:extLst>
                <a:ext uri="{FF2B5EF4-FFF2-40B4-BE49-F238E27FC236}">
                  <a16:creationId xmlns:a16="http://schemas.microsoft.com/office/drawing/2014/main" id="{A1534B6D-FEE3-4EAE-92E2-B1AB0F7D41AE}"/>
                </a:ext>
              </a:extLst>
            </p:cNvPr>
            <p:cNvSpPr>
              <a:spLocks noChangeShapeType="1"/>
            </p:cNvSpPr>
            <p:nvPr/>
          </p:nvSpPr>
          <p:spPr bwMode="auto">
            <a:xfrm>
              <a:off x="332" y="2031"/>
              <a:ext cx="422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3" name="Rectangle 60">
              <a:extLst>
                <a:ext uri="{FF2B5EF4-FFF2-40B4-BE49-F238E27FC236}">
                  <a16:creationId xmlns:a16="http://schemas.microsoft.com/office/drawing/2014/main" id="{EBE8C966-D3B7-4700-A55D-3B5606BF100F}"/>
                </a:ext>
              </a:extLst>
            </p:cNvPr>
            <p:cNvSpPr>
              <a:spLocks noChangeArrowheads="1"/>
            </p:cNvSpPr>
            <p:nvPr/>
          </p:nvSpPr>
          <p:spPr bwMode="auto">
            <a:xfrm>
              <a:off x="332" y="2031"/>
              <a:ext cx="422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4" name="Line 61">
              <a:extLst>
                <a:ext uri="{FF2B5EF4-FFF2-40B4-BE49-F238E27FC236}">
                  <a16:creationId xmlns:a16="http://schemas.microsoft.com/office/drawing/2014/main" id="{CCEA32B2-4DE9-4011-853F-468387C810BB}"/>
                </a:ext>
              </a:extLst>
            </p:cNvPr>
            <p:cNvSpPr>
              <a:spLocks noChangeShapeType="1"/>
            </p:cNvSpPr>
            <p:nvPr/>
          </p:nvSpPr>
          <p:spPr bwMode="auto">
            <a:xfrm>
              <a:off x="4560" y="904"/>
              <a:ext cx="0" cy="112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5" name="Rectangle 62">
              <a:extLst>
                <a:ext uri="{FF2B5EF4-FFF2-40B4-BE49-F238E27FC236}">
                  <a16:creationId xmlns:a16="http://schemas.microsoft.com/office/drawing/2014/main" id="{31B64103-0C21-4697-8A33-3A5DB0BFCBE8}"/>
                </a:ext>
              </a:extLst>
            </p:cNvPr>
            <p:cNvSpPr>
              <a:spLocks noChangeArrowheads="1"/>
            </p:cNvSpPr>
            <p:nvPr/>
          </p:nvSpPr>
          <p:spPr bwMode="auto">
            <a:xfrm>
              <a:off x="4560" y="904"/>
              <a:ext cx="9" cy="1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6" name="Line 63">
              <a:extLst>
                <a:ext uri="{FF2B5EF4-FFF2-40B4-BE49-F238E27FC236}">
                  <a16:creationId xmlns:a16="http://schemas.microsoft.com/office/drawing/2014/main" id="{84CCC09A-2AE0-447D-BF01-8EC403D9C564}"/>
                </a:ext>
              </a:extLst>
            </p:cNvPr>
            <p:cNvSpPr>
              <a:spLocks noChangeShapeType="1"/>
            </p:cNvSpPr>
            <p:nvPr/>
          </p:nvSpPr>
          <p:spPr bwMode="auto">
            <a:xfrm>
              <a:off x="5322" y="904"/>
              <a:ext cx="0" cy="112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7" name="Rectangle 64">
              <a:extLst>
                <a:ext uri="{FF2B5EF4-FFF2-40B4-BE49-F238E27FC236}">
                  <a16:creationId xmlns:a16="http://schemas.microsoft.com/office/drawing/2014/main" id="{250B1F5D-B7DD-436A-B533-64312990DA34}"/>
                </a:ext>
              </a:extLst>
            </p:cNvPr>
            <p:cNvSpPr>
              <a:spLocks noChangeArrowheads="1"/>
            </p:cNvSpPr>
            <p:nvPr/>
          </p:nvSpPr>
          <p:spPr bwMode="auto">
            <a:xfrm>
              <a:off x="5322" y="904"/>
              <a:ext cx="9" cy="11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8" name="Line 65">
              <a:extLst>
                <a:ext uri="{FF2B5EF4-FFF2-40B4-BE49-F238E27FC236}">
                  <a16:creationId xmlns:a16="http://schemas.microsoft.com/office/drawing/2014/main" id="{8F6E8DCA-22AB-4EED-89A5-4E0B854E677B}"/>
                </a:ext>
              </a:extLst>
            </p:cNvPr>
            <p:cNvSpPr>
              <a:spLocks noChangeShapeType="1"/>
            </p:cNvSpPr>
            <p:nvPr/>
          </p:nvSpPr>
          <p:spPr bwMode="auto">
            <a:xfrm>
              <a:off x="2099" y="1797"/>
              <a:ext cx="0" cy="24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9" name="Rectangle 66">
              <a:extLst>
                <a:ext uri="{FF2B5EF4-FFF2-40B4-BE49-F238E27FC236}">
                  <a16:creationId xmlns:a16="http://schemas.microsoft.com/office/drawing/2014/main" id="{6F23B459-00A6-4557-8C4B-5610A8906491}"/>
                </a:ext>
              </a:extLst>
            </p:cNvPr>
            <p:cNvSpPr>
              <a:spLocks noChangeArrowheads="1"/>
            </p:cNvSpPr>
            <p:nvPr/>
          </p:nvSpPr>
          <p:spPr bwMode="auto">
            <a:xfrm>
              <a:off x="2099" y="1797"/>
              <a:ext cx="9" cy="24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0" name="Line 67">
              <a:extLst>
                <a:ext uri="{FF2B5EF4-FFF2-40B4-BE49-F238E27FC236}">
                  <a16:creationId xmlns:a16="http://schemas.microsoft.com/office/drawing/2014/main" id="{727D7795-062D-4ACA-80F4-DCEC1EB9DEDA}"/>
                </a:ext>
              </a:extLst>
            </p:cNvPr>
            <p:cNvSpPr>
              <a:spLocks noChangeShapeType="1"/>
            </p:cNvSpPr>
            <p:nvPr/>
          </p:nvSpPr>
          <p:spPr bwMode="auto">
            <a:xfrm>
              <a:off x="2792" y="1797"/>
              <a:ext cx="0" cy="24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1" name="Rectangle 68">
              <a:extLst>
                <a:ext uri="{FF2B5EF4-FFF2-40B4-BE49-F238E27FC236}">
                  <a16:creationId xmlns:a16="http://schemas.microsoft.com/office/drawing/2014/main" id="{CAD0E092-B959-449C-B956-1E4F65AFFCBE}"/>
                </a:ext>
              </a:extLst>
            </p:cNvPr>
            <p:cNvSpPr>
              <a:spLocks noChangeArrowheads="1"/>
            </p:cNvSpPr>
            <p:nvPr/>
          </p:nvSpPr>
          <p:spPr bwMode="auto">
            <a:xfrm>
              <a:off x="2792" y="1797"/>
              <a:ext cx="9" cy="24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2" name="Line 69">
              <a:extLst>
                <a:ext uri="{FF2B5EF4-FFF2-40B4-BE49-F238E27FC236}">
                  <a16:creationId xmlns:a16="http://schemas.microsoft.com/office/drawing/2014/main" id="{89AF1FBB-CC04-4B2B-A434-6D3E7AB857B5}"/>
                </a:ext>
              </a:extLst>
            </p:cNvPr>
            <p:cNvSpPr>
              <a:spLocks noChangeShapeType="1"/>
            </p:cNvSpPr>
            <p:nvPr/>
          </p:nvSpPr>
          <p:spPr bwMode="auto">
            <a:xfrm>
              <a:off x="332" y="2205"/>
              <a:ext cx="422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3" name="Rectangle 70">
              <a:extLst>
                <a:ext uri="{FF2B5EF4-FFF2-40B4-BE49-F238E27FC236}">
                  <a16:creationId xmlns:a16="http://schemas.microsoft.com/office/drawing/2014/main" id="{EE5F73D3-B819-4999-B551-134830BA8287}"/>
                </a:ext>
              </a:extLst>
            </p:cNvPr>
            <p:cNvSpPr>
              <a:spLocks noChangeArrowheads="1"/>
            </p:cNvSpPr>
            <p:nvPr/>
          </p:nvSpPr>
          <p:spPr bwMode="auto">
            <a:xfrm>
              <a:off x="332" y="2205"/>
              <a:ext cx="422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4" name="Line 71">
              <a:extLst>
                <a:ext uri="{FF2B5EF4-FFF2-40B4-BE49-F238E27FC236}">
                  <a16:creationId xmlns:a16="http://schemas.microsoft.com/office/drawing/2014/main" id="{7CDFB7F2-4DFE-4C23-A387-A6291550A595}"/>
                </a:ext>
              </a:extLst>
            </p:cNvPr>
            <p:cNvSpPr>
              <a:spLocks noChangeShapeType="1"/>
            </p:cNvSpPr>
            <p:nvPr/>
          </p:nvSpPr>
          <p:spPr bwMode="auto">
            <a:xfrm>
              <a:off x="1259" y="1797"/>
              <a:ext cx="0" cy="24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5" name="Rectangle 72">
              <a:extLst>
                <a:ext uri="{FF2B5EF4-FFF2-40B4-BE49-F238E27FC236}">
                  <a16:creationId xmlns:a16="http://schemas.microsoft.com/office/drawing/2014/main" id="{59BB525C-9EFB-49F0-B677-77E1184F7770}"/>
                </a:ext>
              </a:extLst>
            </p:cNvPr>
            <p:cNvSpPr>
              <a:spLocks noChangeArrowheads="1"/>
            </p:cNvSpPr>
            <p:nvPr/>
          </p:nvSpPr>
          <p:spPr bwMode="auto">
            <a:xfrm>
              <a:off x="1259" y="1797"/>
              <a:ext cx="9" cy="24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6" name="Line 73">
              <a:extLst>
                <a:ext uri="{FF2B5EF4-FFF2-40B4-BE49-F238E27FC236}">
                  <a16:creationId xmlns:a16="http://schemas.microsoft.com/office/drawing/2014/main" id="{50CD39FE-E33D-45B8-B77B-D2FB47362856}"/>
                </a:ext>
              </a:extLst>
            </p:cNvPr>
            <p:cNvSpPr>
              <a:spLocks noChangeShapeType="1"/>
            </p:cNvSpPr>
            <p:nvPr/>
          </p:nvSpPr>
          <p:spPr bwMode="auto">
            <a:xfrm>
              <a:off x="1606" y="1797"/>
              <a:ext cx="0" cy="24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7" name="Rectangle 74">
              <a:extLst>
                <a:ext uri="{FF2B5EF4-FFF2-40B4-BE49-F238E27FC236}">
                  <a16:creationId xmlns:a16="http://schemas.microsoft.com/office/drawing/2014/main" id="{4F9BFB1A-7C12-4032-A4D0-4794F1469F7A}"/>
                </a:ext>
              </a:extLst>
            </p:cNvPr>
            <p:cNvSpPr>
              <a:spLocks noChangeArrowheads="1"/>
            </p:cNvSpPr>
            <p:nvPr/>
          </p:nvSpPr>
          <p:spPr bwMode="auto">
            <a:xfrm>
              <a:off x="1606" y="1797"/>
              <a:ext cx="8" cy="24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8" name="Line 75">
              <a:extLst>
                <a:ext uri="{FF2B5EF4-FFF2-40B4-BE49-F238E27FC236}">
                  <a16:creationId xmlns:a16="http://schemas.microsoft.com/office/drawing/2014/main" id="{E348DD3E-EC48-45B1-A5FC-9DDBB4FAF9C3}"/>
                </a:ext>
              </a:extLst>
            </p:cNvPr>
            <p:cNvSpPr>
              <a:spLocks noChangeShapeType="1"/>
            </p:cNvSpPr>
            <p:nvPr/>
          </p:nvSpPr>
          <p:spPr bwMode="auto">
            <a:xfrm>
              <a:off x="332" y="2378"/>
              <a:ext cx="422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9" name="Rectangle 76">
              <a:extLst>
                <a:ext uri="{FF2B5EF4-FFF2-40B4-BE49-F238E27FC236}">
                  <a16:creationId xmlns:a16="http://schemas.microsoft.com/office/drawing/2014/main" id="{C33FCABE-1441-4D61-BCFC-BC756CB52C93}"/>
                </a:ext>
              </a:extLst>
            </p:cNvPr>
            <p:cNvSpPr>
              <a:spLocks noChangeArrowheads="1"/>
            </p:cNvSpPr>
            <p:nvPr/>
          </p:nvSpPr>
          <p:spPr bwMode="auto">
            <a:xfrm>
              <a:off x="332" y="2378"/>
              <a:ext cx="422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0" name="Line 77">
              <a:extLst>
                <a:ext uri="{FF2B5EF4-FFF2-40B4-BE49-F238E27FC236}">
                  <a16:creationId xmlns:a16="http://schemas.microsoft.com/office/drawing/2014/main" id="{F1DA7880-B838-40CD-958C-4A238B0ACABE}"/>
                </a:ext>
              </a:extLst>
            </p:cNvPr>
            <p:cNvSpPr>
              <a:spLocks noChangeShapeType="1"/>
            </p:cNvSpPr>
            <p:nvPr/>
          </p:nvSpPr>
          <p:spPr bwMode="auto">
            <a:xfrm>
              <a:off x="332" y="1797"/>
              <a:ext cx="0" cy="832"/>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1" name="Rectangle 78">
              <a:extLst>
                <a:ext uri="{FF2B5EF4-FFF2-40B4-BE49-F238E27FC236}">
                  <a16:creationId xmlns:a16="http://schemas.microsoft.com/office/drawing/2014/main" id="{00B3F68B-D6E6-46BE-A1A2-0702CF1F8225}"/>
                </a:ext>
              </a:extLst>
            </p:cNvPr>
            <p:cNvSpPr>
              <a:spLocks noChangeArrowheads="1"/>
            </p:cNvSpPr>
            <p:nvPr/>
          </p:nvSpPr>
          <p:spPr bwMode="auto">
            <a:xfrm>
              <a:off x="332" y="1797"/>
              <a:ext cx="9" cy="83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2" name="Line 79">
              <a:extLst>
                <a:ext uri="{FF2B5EF4-FFF2-40B4-BE49-F238E27FC236}">
                  <a16:creationId xmlns:a16="http://schemas.microsoft.com/office/drawing/2014/main" id="{82BAE388-42BC-42D0-B253-60C9B2329205}"/>
                </a:ext>
              </a:extLst>
            </p:cNvPr>
            <p:cNvSpPr>
              <a:spLocks noChangeShapeType="1"/>
            </p:cNvSpPr>
            <p:nvPr/>
          </p:nvSpPr>
          <p:spPr bwMode="auto">
            <a:xfrm>
              <a:off x="1259" y="2387"/>
              <a:ext cx="0" cy="7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3" name="Rectangle 80">
              <a:extLst>
                <a:ext uri="{FF2B5EF4-FFF2-40B4-BE49-F238E27FC236}">
                  <a16:creationId xmlns:a16="http://schemas.microsoft.com/office/drawing/2014/main" id="{8464559C-54E6-4C34-A366-472A8A1ECEFD}"/>
                </a:ext>
              </a:extLst>
            </p:cNvPr>
            <p:cNvSpPr>
              <a:spLocks noChangeArrowheads="1"/>
            </p:cNvSpPr>
            <p:nvPr/>
          </p:nvSpPr>
          <p:spPr bwMode="auto">
            <a:xfrm>
              <a:off x="1259" y="2387"/>
              <a:ext cx="9" cy="7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4" name="Line 81">
              <a:extLst>
                <a:ext uri="{FF2B5EF4-FFF2-40B4-BE49-F238E27FC236}">
                  <a16:creationId xmlns:a16="http://schemas.microsoft.com/office/drawing/2014/main" id="{4125FE37-7A67-4185-AD4F-ECC5661CDCD8}"/>
                </a:ext>
              </a:extLst>
            </p:cNvPr>
            <p:cNvSpPr>
              <a:spLocks noChangeShapeType="1"/>
            </p:cNvSpPr>
            <p:nvPr/>
          </p:nvSpPr>
          <p:spPr bwMode="auto">
            <a:xfrm>
              <a:off x="332" y="2629"/>
              <a:ext cx="12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5" name="Rectangle 82">
              <a:extLst>
                <a:ext uri="{FF2B5EF4-FFF2-40B4-BE49-F238E27FC236}">
                  <a16:creationId xmlns:a16="http://schemas.microsoft.com/office/drawing/2014/main" id="{496BE981-6318-499E-B635-2157AE6DBBF3}"/>
                </a:ext>
              </a:extLst>
            </p:cNvPr>
            <p:cNvSpPr>
              <a:spLocks noChangeArrowheads="1"/>
            </p:cNvSpPr>
            <p:nvPr/>
          </p:nvSpPr>
          <p:spPr bwMode="auto">
            <a:xfrm>
              <a:off x="332" y="2629"/>
              <a:ext cx="12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6" name="Line 83">
              <a:extLst>
                <a:ext uri="{FF2B5EF4-FFF2-40B4-BE49-F238E27FC236}">
                  <a16:creationId xmlns:a16="http://schemas.microsoft.com/office/drawing/2014/main" id="{02A36028-41EE-448C-8347-25C290BE93B7}"/>
                </a:ext>
              </a:extLst>
            </p:cNvPr>
            <p:cNvSpPr>
              <a:spLocks noChangeShapeType="1"/>
            </p:cNvSpPr>
            <p:nvPr/>
          </p:nvSpPr>
          <p:spPr bwMode="auto">
            <a:xfrm>
              <a:off x="1606" y="2387"/>
              <a:ext cx="0" cy="242"/>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7" name="Rectangle 84">
              <a:extLst>
                <a:ext uri="{FF2B5EF4-FFF2-40B4-BE49-F238E27FC236}">
                  <a16:creationId xmlns:a16="http://schemas.microsoft.com/office/drawing/2014/main" id="{966465AF-7785-4EF8-89A4-10DD5E75C071}"/>
                </a:ext>
              </a:extLst>
            </p:cNvPr>
            <p:cNvSpPr>
              <a:spLocks noChangeArrowheads="1"/>
            </p:cNvSpPr>
            <p:nvPr/>
          </p:nvSpPr>
          <p:spPr bwMode="auto">
            <a:xfrm>
              <a:off x="1606" y="2387"/>
              <a:ext cx="8" cy="24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8" name="Line 85">
              <a:extLst>
                <a:ext uri="{FF2B5EF4-FFF2-40B4-BE49-F238E27FC236}">
                  <a16:creationId xmlns:a16="http://schemas.microsoft.com/office/drawing/2014/main" id="{DBE2E8C2-F13C-4765-B372-673C7153B7DF}"/>
                </a:ext>
              </a:extLst>
            </p:cNvPr>
            <p:cNvSpPr>
              <a:spLocks noChangeShapeType="1"/>
            </p:cNvSpPr>
            <p:nvPr/>
          </p:nvSpPr>
          <p:spPr bwMode="auto">
            <a:xfrm>
              <a:off x="2099" y="2213"/>
              <a:ext cx="0" cy="87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9" name="Rectangle 86">
              <a:extLst>
                <a:ext uri="{FF2B5EF4-FFF2-40B4-BE49-F238E27FC236}">
                  <a16:creationId xmlns:a16="http://schemas.microsoft.com/office/drawing/2014/main" id="{B9134E57-6E68-407A-9A5A-6D7EE85D8189}"/>
                </a:ext>
              </a:extLst>
            </p:cNvPr>
            <p:cNvSpPr>
              <a:spLocks noChangeArrowheads="1"/>
            </p:cNvSpPr>
            <p:nvPr/>
          </p:nvSpPr>
          <p:spPr bwMode="auto">
            <a:xfrm>
              <a:off x="2099" y="2213"/>
              <a:ext cx="9" cy="87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0" name="Line 87">
              <a:extLst>
                <a:ext uri="{FF2B5EF4-FFF2-40B4-BE49-F238E27FC236}">
                  <a16:creationId xmlns:a16="http://schemas.microsoft.com/office/drawing/2014/main" id="{8639F33E-777C-473B-B600-E10E4BAEC5A2}"/>
                </a:ext>
              </a:extLst>
            </p:cNvPr>
            <p:cNvSpPr>
              <a:spLocks noChangeShapeType="1"/>
            </p:cNvSpPr>
            <p:nvPr/>
          </p:nvSpPr>
          <p:spPr bwMode="auto">
            <a:xfrm>
              <a:off x="2792" y="2213"/>
              <a:ext cx="0" cy="87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1" name="Rectangle 88">
              <a:extLst>
                <a:ext uri="{FF2B5EF4-FFF2-40B4-BE49-F238E27FC236}">
                  <a16:creationId xmlns:a16="http://schemas.microsoft.com/office/drawing/2014/main" id="{1BDCFE54-CCEC-41BC-8E91-B575FCB452F8}"/>
                </a:ext>
              </a:extLst>
            </p:cNvPr>
            <p:cNvSpPr>
              <a:spLocks noChangeArrowheads="1"/>
            </p:cNvSpPr>
            <p:nvPr/>
          </p:nvSpPr>
          <p:spPr bwMode="auto">
            <a:xfrm>
              <a:off x="2792" y="2213"/>
              <a:ext cx="9" cy="87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2" name="Line 89">
              <a:extLst>
                <a:ext uri="{FF2B5EF4-FFF2-40B4-BE49-F238E27FC236}">
                  <a16:creationId xmlns:a16="http://schemas.microsoft.com/office/drawing/2014/main" id="{940DE9C2-1EEF-4902-BE12-CF9F6351FD12}"/>
                </a:ext>
              </a:extLst>
            </p:cNvPr>
            <p:cNvSpPr>
              <a:spLocks noChangeShapeType="1"/>
            </p:cNvSpPr>
            <p:nvPr/>
          </p:nvSpPr>
          <p:spPr bwMode="auto">
            <a:xfrm>
              <a:off x="2099" y="3262"/>
              <a:ext cx="0" cy="6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3" name="Rectangle 90">
              <a:extLst>
                <a:ext uri="{FF2B5EF4-FFF2-40B4-BE49-F238E27FC236}">
                  <a16:creationId xmlns:a16="http://schemas.microsoft.com/office/drawing/2014/main" id="{44E4D3B7-CD0C-4374-AD6F-D90D672ACA70}"/>
                </a:ext>
              </a:extLst>
            </p:cNvPr>
            <p:cNvSpPr>
              <a:spLocks noChangeArrowheads="1"/>
            </p:cNvSpPr>
            <p:nvPr/>
          </p:nvSpPr>
          <p:spPr bwMode="auto">
            <a:xfrm>
              <a:off x="2099" y="3262"/>
              <a:ext cx="9" cy="6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4" name="Line 91">
              <a:extLst>
                <a:ext uri="{FF2B5EF4-FFF2-40B4-BE49-F238E27FC236}">
                  <a16:creationId xmlns:a16="http://schemas.microsoft.com/office/drawing/2014/main" id="{EFA4DB51-66BD-4B1F-A020-5C7812A88FF9}"/>
                </a:ext>
              </a:extLst>
            </p:cNvPr>
            <p:cNvSpPr>
              <a:spLocks noChangeShapeType="1"/>
            </p:cNvSpPr>
            <p:nvPr/>
          </p:nvSpPr>
          <p:spPr bwMode="auto">
            <a:xfrm>
              <a:off x="2792" y="3262"/>
              <a:ext cx="0" cy="23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5" name="Rectangle 92">
              <a:extLst>
                <a:ext uri="{FF2B5EF4-FFF2-40B4-BE49-F238E27FC236}">
                  <a16:creationId xmlns:a16="http://schemas.microsoft.com/office/drawing/2014/main" id="{B4FE7C85-7C0E-4985-92AF-6DCC12FD3CF4}"/>
                </a:ext>
              </a:extLst>
            </p:cNvPr>
            <p:cNvSpPr>
              <a:spLocks noChangeArrowheads="1"/>
            </p:cNvSpPr>
            <p:nvPr/>
          </p:nvSpPr>
          <p:spPr bwMode="auto">
            <a:xfrm>
              <a:off x="2792" y="3262"/>
              <a:ext cx="9" cy="23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6" name="Line 93">
              <a:extLst>
                <a:ext uri="{FF2B5EF4-FFF2-40B4-BE49-F238E27FC236}">
                  <a16:creationId xmlns:a16="http://schemas.microsoft.com/office/drawing/2014/main" id="{BD0C4CE8-F203-4555-94C8-04AC85712240}"/>
                </a:ext>
              </a:extLst>
            </p:cNvPr>
            <p:cNvSpPr>
              <a:spLocks noChangeShapeType="1"/>
            </p:cNvSpPr>
            <p:nvPr/>
          </p:nvSpPr>
          <p:spPr bwMode="auto">
            <a:xfrm>
              <a:off x="2792" y="4017"/>
              <a:ext cx="0" cy="8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7" name="Rectangle 94">
              <a:extLst>
                <a:ext uri="{FF2B5EF4-FFF2-40B4-BE49-F238E27FC236}">
                  <a16:creationId xmlns:a16="http://schemas.microsoft.com/office/drawing/2014/main" id="{C4905A77-FC28-46D3-96E6-8A8809EF34F9}"/>
                </a:ext>
              </a:extLst>
            </p:cNvPr>
            <p:cNvSpPr>
              <a:spLocks noChangeArrowheads="1"/>
            </p:cNvSpPr>
            <p:nvPr/>
          </p:nvSpPr>
          <p:spPr bwMode="auto">
            <a:xfrm>
              <a:off x="2792" y="4017"/>
              <a:ext cx="9" cy="8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8" name="Line 95">
              <a:extLst>
                <a:ext uri="{FF2B5EF4-FFF2-40B4-BE49-F238E27FC236}">
                  <a16:creationId xmlns:a16="http://schemas.microsoft.com/office/drawing/2014/main" id="{CC872BC5-E048-4222-AE5A-911D29364FF4}"/>
                </a:ext>
              </a:extLst>
            </p:cNvPr>
            <p:cNvSpPr>
              <a:spLocks noChangeShapeType="1"/>
            </p:cNvSpPr>
            <p:nvPr/>
          </p:nvSpPr>
          <p:spPr bwMode="auto">
            <a:xfrm>
              <a:off x="332" y="2638"/>
              <a:ext cx="1" cy="16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9" name="Rectangle 96">
              <a:extLst>
                <a:ext uri="{FF2B5EF4-FFF2-40B4-BE49-F238E27FC236}">
                  <a16:creationId xmlns:a16="http://schemas.microsoft.com/office/drawing/2014/main" id="{6CB2F0E3-EEAC-49BE-857E-2068CCF4AC65}"/>
                </a:ext>
              </a:extLst>
            </p:cNvPr>
            <p:cNvSpPr>
              <a:spLocks noChangeArrowheads="1"/>
            </p:cNvSpPr>
            <p:nvPr/>
          </p:nvSpPr>
          <p:spPr bwMode="auto">
            <a:xfrm>
              <a:off x="332" y="2638"/>
              <a:ext cx="9" cy="164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0" name="Line 97">
              <a:extLst>
                <a:ext uri="{FF2B5EF4-FFF2-40B4-BE49-F238E27FC236}">
                  <a16:creationId xmlns:a16="http://schemas.microsoft.com/office/drawing/2014/main" id="{10726F52-30DA-44BD-B947-39B33CC1720B}"/>
                </a:ext>
              </a:extLst>
            </p:cNvPr>
            <p:cNvSpPr>
              <a:spLocks noChangeShapeType="1"/>
            </p:cNvSpPr>
            <p:nvPr/>
          </p:nvSpPr>
          <p:spPr bwMode="auto">
            <a:xfrm>
              <a:off x="1259" y="2638"/>
              <a:ext cx="1" cy="16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1" name="Rectangle 98">
              <a:extLst>
                <a:ext uri="{FF2B5EF4-FFF2-40B4-BE49-F238E27FC236}">
                  <a16:creationId xmlns:a16="http://schemas.microsoft.com/office/drawing/2014/main" id="{C96D7B34-D4CF-4BC7-A646-B7E107A365E0}"/>
                </a:ext>
              </a:extLst>
            </p:cNvPr>
            <p:cNvSpPr>
              <a:spLocks noChangeArrowheads="1"/>
            </p:cNvSpPr>
            <p:nvPr/>
          </p:nvSpPr>
          <p:spPr bwMode="auto">
            <a:xfrm>
              <a:off x="1259" y="2638"/>
              <a:ext cx="9" cy="164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2" name="Line 99">
              <a:extLst>
                <a:ext uri="{FF2B5EF4-FFF2-40B4-BE49-F238E27FC236}">
                  <a16:creationId xmlns:a16="http://schemas.microsoft.com/office/drawing/2014/main" id="{047F3C64-6201-4806-A462-B202821356D4}"/>
                </a:ext>
              </a:extLst>
            </p:cNvPr>
            <p:cNvSpPr>
              <a:spLocks noChangeShapeType="1"/>
            </p:cNvSpPr>
            <p:nvPr/>
          </p:nvSpPr>
          <p:spPr bwMode="auto">
            <a:xfrm>
              <a:off x="1606" y="2638"/>
              <a:ext cx="1" cy="16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3" name="Rectangle 100">
              <a:extLst>
                <a:ext uri="{FF2B5EF4-FFF2-40B4-BE49-F238E27FC236}">
                  <a16:creationId xmlns:a16="http://schemas.microsoft.com/office/drawing/2014/main" id="{E174D129-BFEB-48B6-9C02-E51D5F0EE138}"/>
                </a:ext>
              </a:extLst>
            </p:cNvPr>
            <p:cNvSpPr>
              <a:spLocks noChangeArrowheads="1"/>
            </p:cNvSpPr>
            <p:nvPr/>
          </p:nvSpPr>
          <p:spPr bwMode="auto">
            <a:xfrm>
              <a:off x="1606" y="2638"/>
              <a:ext cx="8" cy="164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4" name="Line 101">
              <a:extLst>
                <a:ext uri="{FF2B5EF4-FFF2-40B4-BE49-F238E27FC236}">
                  <a16:creationId xmlns:a16="http://schemas.microsoft.com/office/drawing/2014/main" id="{2608E195-EAB6-4735-A3C0-3B91D0D62E81}"/>
                </a:ext>
              </a:extLst>
            </p:cNvPr>
            <p:cNvSpPr>
              <a:spLocks noChangeShapeType="1"/>
            </p:cNvSpPr>
            <p:nvPr/>
          </p:nvSpPr>
          <p:spPr bwMode="auto">
            <a:xfrm>
              <a:off x="2099" y="3497"/>
              <a:ext cx="1" cy="78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5" name="Rectangle 102">
              <a:extLst>
                <a:ext uri="{FF2B5EF4-FFF2-40B4-BE49-F238E27FC236}">
                  <a16:creationId xmlns:a16="http://schemas.microsoft.com/office/drawing/2014/main" id="{61D72C83-7638-4C77-8C96-0AF14E42828C}"/>
                </a:ext>
              </a:extLst>
            </p:cNvPr>
            <p:cNvSpPr>
              <a:spLocks noChangeArrowheads="1"/>
            </p:cNvSpPr>
            <p:nvPr/>
          </p:nvSpPr>
          <p:spPr bwMode="auto">
            <a:xfrm>
              <a:off x="2099" y="3497"/>
              <a:ext cx="9" cy="78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6" name="Line 103">
              <a:extLst>
                <a:ext uri="{FF2B5EF4-FFF2-40B4-BE49-F238E27FC236}">
                  <a16:creationId xmlns:a16="http://schemas.microsoft.com/office/drawing/2014/main" id="{86477AAA-A517-4D32-8AAE-9DDD498F725E}"/>
                </a:ext>
              </a:extLst>
            </p:cNvPr>
            <p:cNvSpPr>
              <a:spLocks noChangeShapeType="1"/>
            </p:cNvSpPr>
            <p:nvPr/>
          </p:nvSpPr>
          <p:spPr bwMode="auto">
            <a:xfrm>
              <a:off x="2792" y="427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7" name="Rectangle 104">
              <a:extLst>
                <a:ext uri="{FF2B5EF4-FFF2-40B4-BE49-F238E27FC236}">
                  <a16:creationId xmlns:a16="http://schemas.microsoft.com/office/drawing/2014/main" id="{1FAF0C75-7467-4BAE-B32C-97986C9CA495}"/>
                </a:ext>
              </a:extLst>
            </p:cNvPr>
            <p:cNvSpPr>
              <a:spLocks noChangeArrowheads="1"/>
            </p:cNvSpPr>
            <p:nvPr/>
          </p:nvSpPr>
          <p:spPr bwMode="auto">
            <a:xfrm>
              <a:off x="2792" y="4277"/>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8" name="Line 105">
              <a:extLst>
                <a:ext uri="{FF2B5EF4-FFF2-40B4-BE49-F238E27FC236}">
                  <a16:creationId xmlns:a16="http://schemas.microsoft.com/office/drawing/2014/main" id="{07A1B613-F3DE-4CE7-9653-1EE040FF3A9C}"/>
                </a:ext>
              </a:extLst>
            </p:cNvPr>
            <p:cNvSpPr>
              <a:spLocks noChangeShapeType="1"/>
            </p:cNvSpPr>
            <p:nvPr/>
          </p:nvSpPr>
          <p:spPr bwMode="auto">
            <a:xfrm>
              <a:off x="4560" y="2387"/>
              <a:ext cx="1" cy="189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9" name="Rectangle 106">
              <a:extLst>
                <a:ext uri="{FF2B5EF4-FFF2-40B4-BE49-F238E27FC236}">
                  <a16:creationId xmlns:a16="http://schemas.microsoft.com/office/drawing/2014/main" id="{A0AC6BCD-1E6E-4CFB-B890-C215E31DB120}"/>
                </a:ext>
              </a:extLst>
            </p:cNvPr>
            <p:cNvSpPr>
              <a:spLocks noChangeArrowheads="1"/>
            </p:cNvSpPr>
            <p:nvPr/>
          </p:nvSpPr>
          <p:spPr bwMode="auto">
            <a:xfrm>
              <a:off x="4560" y="2387"/>
              <a:ext cx="9" cy="189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0" name="Line 107">
              <a:extLst>
                <a:ext uri="{FF2B5EF4-FFF2-40B4-BE49-F238E27FC236}">
                  <a16:creationId xmlns:a16="http://schemas.microsoft.com/office/drawing/2014/main" id="{3BC897BD-4287-4EBC-9C6E-83AA90575C60}"/>
                </a:ext>
              </a:extLst>
            </p:cNvPr>
            <p:cNvSpPr>
              <a:spLocks noChangeShapeType="1"/>
            </p:cNvSpPr>
            <p:nvPr/>
          </p:nvSpPr>
          <p:spPr bwMode="auto">
            <a:xfrm>
              <a:off x="5322" y="2387"/>
              <a:ext cx="1" cy="189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1" name="Rectangle 108">
              <a:extLst>
                <a:ext uri="{FF2B5EF4-FFF2-40B4-BE49-F238E27FC236}">
                  <a16:creationId xmlns:a16="http://schemas.microsoft.com/office/drawing/2014/main" id="{E06B8428-1077-4CF3-9829-C209068169C1}"/>
                </a:ext>
              </a:extLst>
            </p:cNvPr>
            <p:cNvSpPr>
              <a:spLocks noChangeArrowheads="1"/>
            </p:cNvSpPr>
            <p:nvPr/>
          </p:nvSpPr>
          <p:spPr bwMode="auto">
            <a:xfrm>
              <a:off x="5322" y="2387"/>
              <a:ext cx="9" cy="189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2" name="Line 109">
              <a:extLst>
                <a:ext uri="{FF2B5EF4-FFF2-40B4-BE49-F238E27FC236}">
                  <a16:creationId xmlns:a16="http://schemas.microsoft.com/office/drawing/2014/main" id="{6484DD2A-6C5F-4173-B827-EA5AC36DF305}"/>
                </a:ext>
              </a:extLst>
            </p:cNvPr>
            <p:cNvSpPr>
              <a:spLocks noChangeShapeType="1"/>
            </p:cNvSpPr>
            <p:nvPr/>
          </p:nvSpPr>
          <p:spPr bwMode="auto">
            <a:xfrm>
              <a:off x="332" y="904"/>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3" name="Rectangle 110">
              <a:extLst>
                <a:ext uri="{FF2B5EF4-FFF2-40B4-BE49-F238E27FC236}">
                  <a16:creationId xmlns:a16="http://schemas.microsoft.com/office/drawing/2014/main" id="{FFFADD5B-0970-462E-B392-DA01370DB3C9}"/>
                </a:ext>
              </a:extLst>
            </p:cNvPr>
            <p:cNvSpPr>
              <a:spLocks noChangeArrowheads="1"/>
            </p:cNvSpPr>
            <p:nvPr/>
          </p:nvSpPr>
          <p:spPr bwMode="auto">
            <a:xfrm>
              <a:off x="332" y="904"/>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4" name="Line 111">
              <a:extLst>
                <a:ext uri="{FF2B5EF4-FFF2-40B4-BE49-F238E27FC236}">
                  <a16:creationId xmlns:a16="http://schemas.microsoft.com/office/drawing/2014/main" id="{D4BE9881-6ED1-4225-86F6-BD6B09291D6C}"/>
                </a:ext>
              </a:extLst>
            </p:cNvPr>
            <p:cNvSpPr>
              <a:spLocks noChangeShapeType="1"/>
            </p:cNvSpPr>
            <p:nvPr/>
          </p:nvSpPr>
          <p:spPr bwMode="auto">
            <a:xfrm>
              <a:off x="332" y="1077"/>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5" name="Rectangle 112">
              <a:extLst>
                <a:ext uri="{FF2B5EF4-FFF2-40B4-BE49-F238E27FC236}">
                  <a16:creationId xmlns:a16="http://schemas.microsoft.com/office/drawing/2014/main" id="{2BAD6051-9160-4C3C-BE88-EAE9950EC8A8}"/>
                </a:ext>
              </a:extLst>
            </p:cNvPr>
            <p:cNvSpPr>
              <a:spLocks noChangeArrowheads="1"/>
            </p:cNvSpPr>
            <p:nvPr/>
          </p:nvSpPr>
          <p:spPr bwMode="auto">
            <a:xfrm>
              <a:off x="332" y="1077"/>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6" name="Line 113">
              <a:extLst>
                <a:ext uri="{FF2B5EF4-FFF2-40B4-BE49-F238E27FC236}">
                  <a16:creationId xmlns:a16="http://schemas.microsoft.com/office/drawing/2014/main" id="{7E29C678-E2AF-495D-9E65-2065904E0080}"/>
                </a:ext>
              </a:extLst>
            </p:cNvPr>
            <p:cNvSpPr>
              <a:spLocks noChangeShapeType="1"/>
            </p:cNvSpPr>
            <p:nvPr/>
          </p:nvSpPr>
          <p:spPr bwMode="auto">
            <a:xfrm>
              <a:off x="332" y="1251"/>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7" name="Rectangle 114">
              <a:extLst>
                <a:ext uri="{FF2B5EF4-FFF2-40B4-BE49-F238E27FC236}">
                  <a16:creationId xmlns:a16="http://schemas.microsoft.com/office/drawing/2014/main" id="{FE50C455-B5BC-400C-8073-AA7AE1B28615}"/>
                </a:ext>
              </a:extLst>
            </p:cNvPr>
            <p:cNvSpPr>
              <a:spLocks noChangeArrowheads="1"/>
            </p:cNvSpPr>
            <p:nvPr/>
          </p:nvSpPr>
          <p:spPr bwMode="auto">
            <a:xfrm>
              <a:off x="332" y="1251"/>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8" name="Line 115">
              <a:extLst>
                <a:ext uri="{FF2B5EF4-FFF2-40B4-BE49-F238E27FC236}">
                  <a16:creationId xmlns:a16="http://schemas.microsoft.com/office/drawing/2014/main" id="{76F5A687-483C-442E-88C9-133D4FE79441}"/>
                </a:ext>
              </a:extLst>
            </p:cNvPr>
            <p:cNvSpPr>
              <a:spLocks noChangeShapeType="1"/>
            </p:cNvSpPr>
            <p:nvPr/>
          </p:nvSpPr>
          <p:spPr bwMode="auto">
            <a:xfrm>
              <a:off x="332" y="1424"/>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9" name="Rectangle 116">
              <a:extLst>
                <a:ext uri="{FF2B5EF4-FFF2-40B4-BE49-F238E27FC236}">
                  <a16:creationId xmlns:a16="http://schemas.microsoft.com/office/drawing/2014/main" id="{1330CFD0-4516-4600-9469-C01E98DCDC4A}"/>
                </a:ext>
              </a:extLst>
            </p:cNvPr>
            <p:cNvSpPr>
              <a:spLocks noChangeArrowheads="1"/>
            </p:cNvSpPr>
            <p:nvPr/>
          </p:nvSpPr>
          <p:spPr bwMode="auto">
            <a:xfrm>
              <a:off x="332" y="1424"/>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0" name="Line 117">
              <a:extLst>
                <a:ext uri="{FF2B5EF4-FFF2-40B4-BE49-F238E27FC236}">
                  <a16:creationId xmlns:a16="http://schemas.microsoft.com/office/drawing/2014/main" id="{EC27F79B-FAB1-4BEE-8E81-09F0478CD9EC}"/>
                </a:ext>
              </a:extLst>
            </p:cNvPr>
            <p:cNvSpPr>
              <a:spLocks noChangeShapeType="1"/>
            </p:cNvSpPr>
            <p:nvPr/>
          </p:nvSpPr>
          <p:spPr bwMode="auto">
            <a:xfrm>
              <a:off x="2801" y="1606"/>
              <a:ext cx="253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1" name="Rectangle 118">
              <a:extLst>
                <a:ext uri="{FF2B5EF4-FFF2-40B4-BE49-F238E27FC236}">
                  <a16:creationId xmlns:a16="http://schemas.microsoft.com/office/drawing/2014/main" id="{B23ABEDE-6681-4829-A20E-813490445697}"/>
                </a:ext>
              </a:extLst>
            </p:cNvPr>
            <p:cNvSpPr>
              <a:spLocks noChangeArrowheads="1"/>
            </p:cNvSpPr>
            <p:nvPr/>
          </p:nvSpPr>
          <p:spPr bwMode="auto">
            <a:xfrm>
              <a:off x="2801" y="1606"/>
              <a:ext cx="253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2" name="Line 119">
              <a:extLst>
                <a:ext uri="{FF2B5EF4-FFF2-40B4-BE49-F238E27FC236}">
                  <a16:creationId xmlns:a16="http://schemas.microsoft.com/office/drawing/2014/main" id="{80608D1E-6C8A-4D2B-B36A-10DF5E057D7D}"/>
                </a:ext>
              </a:extLst>
            </p:cNvPr>
            <p:cNvSpPr>
              <a:spLocks noChangeShapeType="1"/>
            </p:cNvSpPr>
            <p:nvPr/>
          </p:nvSpPr>
          <p:spPr bwMode="auto">
            <a:xfrm>
              <a:off x="2801" y="1788"/>
              <a:ext cx="253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3" name="Rectangle 120">
              <a:extLst>
                <a:ext uri="{FF2B5EF4-FFF2-40B4-BE49-F238E27FC236}">
                  <a16:creationId xmlns:a16="http://schemas.microsoft.com/office/drawing/2014/main" id="{E98E711D-50F7-423A-91C1-1B41371E6C84}"/>
                </a:ext>
              </a:extLst>
            </p:cNvPr>
            <p:cNvSpPr>
              <a:spLocks noChangeArrowheads="1"/>
            </p:cNvSpPr>
            <p:nvPr/>
          </p:nvSpPr>
          <p:spPr bwMode="auto">
            <a:xfrm>
              <a:off x="2801" y="1788"/>
              <a:ext cx="253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4" name="Line 121">
              <a:extLst>
                <a:ext uri="{FF2B5EF4-FFF2-40B4-BE49-F238E27FC236}">
                  <a16:creationId xmlns:a16="http://schemas.microsoft.com/office/drawing/2014/main" id="{989E60CC-1102-41EA-B52D-36DD7184800A}"/>
                </a:ext>
              </a:extLst>
            </p:cNvPr>
            <p:cNvSpPr>
              <a:spLocks noChangeShapeType="1"/>
            </p:cNvSpPr>
            <p:nvPr/>
          </p:nvSpPr>
          <p:spPr bwMode="auto">
            <a:xfrm>
              <a:off x="332" y="1858"/>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5" name="Rectangle 122">
              <a:extLst>
                <a:ext uri="{FF2B5EF4-FFF2-40B4-BE49-F238E27FC236}">
                  <a16:creationId xmlns:a16="http://schemas.microsoft.com/office/drawing/2014/main" id="{989F1DB0-992E-49C2-8846-71D7823E799D}"/>
                </a:ext>
              </a:extLst>
            </p:cNvPr>
            <p:cNvSpPr>
              <a:spLocks noChangeArrowheads="1"/>
            </p:cNvSpPr>
            <p:nvPr/>
          </p:nvSpPr>
          <p:spPr bwMode="auto">
            <a:xfrm>
              <a:off x="332" y="1858"/>
              <a:ext cx="500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6" name="Line 123">
              <a:extLst>
                <a:ext uri="{FF2B5EF4-FFF2-40B4-BE49-F238E27FC236}">
                  <a16:creationId xmlns:a16="http://schemas.microsoft.com/office/drawing/2014/main" id="{4AD67126-06D9-45CC-85FE-23E194732FCB}"/>
                </a:ext>
              </a:extLst>
            </p:cNvPr>
            <p:cNvSpPr>
              <a:spLocks noChangeShapeType="1"/>
            </p:cNvSpPr>
            <p:nvPr/>
          </p:nvSpPr>
          <p:spPr bwMode="auto">
            <a:xfrm>
              <a:off x="5331" y="203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7" name="Rectangle 124">
              <a:extLst>
                <a:ext uri="{FF2B5EF4-FFF2-40B4-BE49-F238E27FC236}">
                  <a16:creationId xmlns:a16="http://schemas.microsoft.com/office/drawing/2014/main" id="{D611D4AD-AB51-4C49-A54F-C869B8A51CF1}"/>
                </a:ext>
              </a:extLst>
            </p:cNvPr>
            <p:cNvSpPr>
              <a:spLocks noChangeArrowheads="1"/>
            </p:cNvSpPr>
            <p:nvPr/>
          </p:nvSpPr>
          <p:spPr bwMode="auto">
            <a:xfrm>
              <a:off x="5331" y="2031"/>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8" name="Line 125">
              <a:extLst>
                <a:ext uri="{FF2B5EF4-FFF2-40B4-BE49-F238E27FC236}">
                  <a16:creationId xmlns:a16="http://schemas.microsoft.com/office/drawing/2014/main" id="{DAAC2714-0B91-4F8C-BC5E-A7D12D79CE54}"/>
                </a:ext>
              </a:extLst>
            </p:cNvPr>
            <p:cNvSpPr>
              <a:spLocks noChangeShapeType="1"/>
            </p:cNvSpPr>
            <p:nvPr/>
          </p:nvSpPr>
          <p:spPr bwMode="auto">
            <a:xfrm>
              <a:off x="5331" y="22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9" name="Rectangle 126">
              <a:extLst>
                <a:ext uri="{FF2B5EF4-FFF2-40B4-BE49-F238E27FC236}">
                  <a16:creationId xmlns:a16="http://schemas.microsoft.com/office/drawing/2014/main" id="{A0982765-AD8F-4FF3-B319-9042CEC47CD1}"/>
                </a:ext>
              </a:extLst>
            </p:cNvPr>
            <p:cNvSpPr>
              <a:spLocks noChangeArrowheads="1"/>
            </p:cNvSpPr>
            <p:nvPr/>
          </p:nvSpPr>
          <p:spPr bwMode="auto">
            <a:xfrm>
              <a:off x="5331" y="2205"/>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0" name="Line 127">
              <a:extLst>
                <a:ext uri="{FF2B5EF4-FFF2-40B4-BE49-F238E27FC236}">
                  <a16:creationId xmlns:a16="http://schemas.microsoft.com/office/drawing/2014/main" id="{C4DB3CC6-34A0-4D1E-B7FE-E337346A50A4}"/>
                </a:ext>
              </a:extLst>
            </p:cNvPr>
            <p:cNvSpPr>
              <a:spLocks noChangeShapeType="1"/>
            </p:cNvSpPr>
            <p:nvPr/>
          </p:nvSpPr>
          <p:spPr bwMode="auto">
            <a:xfrm>
              <a:off x="5331" y="237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1" name="Rectangle 128">
              <a:extLst>
                <a:ext uri="{FF2B5EF4-FFF2-40B4-BE49-F238E27FC236}">
                  <a16:creationId xmlns:a16="http://schemas.microsoft.com/office/drawing/2014/main" id="{871F14BD-0F45-4845-91E5-FDA388352849}"/>
                </a:ext>
              </a:extLst>
            </p:cNvPr>
            <p:cNvSpPr>
              <a:spLocks noChangeArrowheads="1"/>
            </p:cNvSpPr>
            <p:nvPr/>
          </p:nvSpPr>
          <p:spPr bwMode="auto">
            <a:xfrm>
              <a:off x="5331" y="2378"/>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2" name="Line 129">
              <a:extLst>
                <a:ext uri="{FF2B5EF4-FFF2-40B4-BE49-F238E27FC236}">
                  <a16:creationId xmlns:a16="http://schemas.microsoft.com/office/drawing/2014/main" id="{F30CF1E5-AE3C-44A1-957B-20C162D1E37B}"/>
                </a:ext>
              </a:extLst>
            </p:cNvPr>
            <p:cNvSpPr>
              <a:spLocks noChangeShapeType="1"/>
            </p:cNvSpPr>
            <p:nvPr/>
          </p:nvSpPr>
          <p:spPr bwMode="auto">
            <a:xfrm>
              <a:off x="332" y="2456"/>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3" name="Rectangle 130">
              <a:extLst>
                <a:ext uri="{FF2B5EF4-FFF2-40B4-BE49-F238E27FC236}">
                  <a16:creationId xmlns:a16="http://schemas.microsoft.com/office/drawing/2014/main" id="{F95D2C81-ACD3-4831-AA29-855C80673FE0}"/>
                </a:ext>
              </a:extLst>
            </p:cNvPr>
            <p:cNvSpPr>
              <a:spLocks noChangeArrowheads="1"/>
            </p:cNvSpPr>
            <p:nvPr/>
          </p:nvSpPr>
          <p:spPr bwMode="auto">
            <a:xfrm>
              <a:off x="332" y="2456"/>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4" name="Line 131">
              <a:extLst>
                <a:ext uri="{FF2B5EF4-FFF2-40B4-BE49-F238E27FC236}">
                  <a16:creationId xmlns:a16="http://schemas.microsoft.com/office/drawing/2014/main" id="{DFC8798F-F66F-400A-8AA2-6384B1FA2CE7}"/>
                </a:ext>
              </a:extLst>
            </p:cNvPr>
            <p:cNvSpPr>
              <a:spLocks noChangeShapeType="1"/>
            </p:cNvSpPr>
            <p:nvPr/>
          </p:nvSpPr>
          <p:spPr bwMode="auto">
            <a:xfrm>
              <a:off x="1614" y="2629"/>
              <a:ext cx="371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5" name="Rectangle 132">
              <a:extLst>
                <a:ext uri="{FF2B5EF4-FFF2-40B4-BE49-F238E27FC236}">
                  <a16:creationId xmlns:a16="http://schemas.microsoft.com/office/drawing/2014/main" id="{75420B1F-4C5E-414E-80FA-7C877DC3D3EA}"/>
                </a:ext>
              </a:extLst>
            </p:cNvPr>
            <p:cNvSpPr>
              <a:spLocks noChangeArrowheads="1"/>
            </p:cNvSpPr>
            <p:nvPr/>
          </p:nvSpPr>
          <p:spPr bwMode="auto">
            <a:xfrm>
              <a:off x="1614" y="2629"/>
              <a:ext cx="3726"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6" name="Line 133">
              <a:extLst>
                <a:ext uri="{FF2B5EF4-FFF2-40B4-BE49-F238E27FC236}">
                  <a16:creationId xmlns:a16="http://schemas.microsoft.com/office/drawing/2014/main" id="{59E66BC1-C1E7-4A23-8BCE-25C11F5DDFDC}"/>
                </a:ext>
              </a:extLst>
            </p:cNvPr>
            <p:cNvSpPr>
              <a:spLocks noChangeShapeType="1"/>
            </p:cNvSpPr>
            <p:nvPr/>
          </p:nvSpPr>
          <p:spPr bwMode="auto">
            <a:xfrm>
              <a:off x="332" y="2803"/>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7" name="Rectangle 134">
              <a:extLst>
                <a:ext uri="{FF2B5EF4-FFF2-40B4-BE49-F238E27FC236}">
                  <a16:creationId xmlns:a16="http://schemas.microsoft.com/office/drawing/2014/main" id="{7DE066CA-539E-4CED-ABFE-2EE213BD4B9D}"/>
                </a:ext>
              </a:extLst>
            </p:cNvPr>
            <p:cNvSpPr>
              <a:spLocks noChangeArrowheads="1"/>
            </p:cNvSpPr>
            <p:nvPr/>
          </p:nvSpPr>
          <p:spPr bwMode="auto">
            <a:xfrm>
              <a:off x="332" y="2803"/>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8" name="Line 135">
              <a:extLst>
                <a:ext uri="{FF2B5EF4-FFF2-40B4-BE49-F238E27FC236}">
                  <a16:creationId xmlns:a16="http://schemas.microsoft.com/office/drawing/2014/main" id="{F1FFC85D-69A1-40B8-8E42-A9EE8B10464D}"/>
                </a:ext>
              </a:extLst>
            </p:cNvPr>
            <p:cNvSpPr>
              <a:spLocks noChangeShapeType="1"/>
            </p:cNvSpPr>
            <p:nvPr/>
          </p:nvSpPr>
          <p:spPr bwMode="auto">
            <a:xfrm>
              <a:off x="332" y="2976"/>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9" name="Rectangle 136">
              <a:extLst>
                <a:ext uri="{FF2B5EF4-FFF2-40B4-BE49-F238E27FC236}">
                  <a16:creationId xmlns:a16="http://schemas.microsoft.com/office/drawing/2014/main" id="{B34F2365-05CE-4AC8-BFF5-99A82F4DDE02}"/>
                </a:ext>
              </a:extLst>
            </p:cNvPr>
            <p:cNvSpPr>
              <a:spLocks noChangeArrowheads="1"/>
            </p:cNvSpPr>
            <p:nvPr/>
          </p:nvSpPr>
          <p:spPr bwMode="auto">
            <a:xfrm>
              <a:off x="332" y="2976"/>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0" name="Line 137">
              <a:extLst>
                <a:ext uri="{FF2B5EF4-FFF2-40B4-BE49-F238E27FC236}">
                  <a16:creationId xmlns:a16="http://schemas.microsoft.com/office/drawing/2014/main" id="{7C8A21EA-BD1A-488C-B3FD-959F9FFE6457}"/>
                </a:ext>
              </a:extLst>
            </p:cNvPr>
            <p:cNvSpPr>
              <a:spLocks noChangeShapeType="1"/>
            </p:cNvSpPr>
            <p:nvPr/>
          </p:nvSpPr>
          <p:spPr bwMode="auto">
            <a:xfrm>
              <a:off x="332" y="3080"/>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1" name="Rectangle 138">
              <a:extLst>
                <a:ext uri="{FF2B5EF4-FFF2-40B4-BE49-F238E27FC236}">
                  <a16:creationId xmlns:a16="http://schemas.microsoft.com/office/drawing/2014/main" id="{AA97A5C3-0AF3-4604-800C-E50357A1AA35}"/>
                </a:ext>
              </a:extLst>
            </p:cNvPr>
            <p:cNvSpPr>
              <a:spLocks noChangeArrowheads="1"/>
            </p:cNvSpPr>
            <p:nvPr/>
          </p:nvSpPr>
          <p:spPr bwMode="auto">
            <a:xfrm>
              <a:off x="332" y="3080"/>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2" name="Line 139">
              <a:extLst>
                <a:ext uri="{FF2B5EF4-FFF2-40B4-BE49-F238E27FC236}">
                  <a16:creationId xmlns:a16="http://schemas.microsoft.com/office/drawing/2014/main" id="{296EFE8B-3CCB-4D26-8E6D-CDA594396A60}"/>
                </a:ext>
              </a:extLst>
            </p:cNvPr>
            <p:cNvSpPr>
              <a:spLocks noChangeShapeType="1"/>
            </p:cNvSpPr>
            <p:nvPr/>
          </p:nvSpPr>
          <p:spPr bwMode="auto">
            <a:xfrm>
              <a:off x="332" y="3254"/>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3" name="Rectangle 140">
              <a:extLst>
                <a:ext uri="{FF2B5EF4-FFF2-40B4-BE49-F238E27FC236}">
                  <a16:creationId xmlns:a16="http://schemas.microsoft.com/office/drawing/2014/main" id="{82CDD604-1DDF-4A3F-9262-E70099E2C935}"/>
                </a:ext>
              </a:extLst>
            </p:cNvPr>
            <p:cNvSpPr>
              <a:spLocks noChangeArrowheads="1"/>
            </p:cNvSpPr>
            <p:nvPr/>
          </p:nvSpPr>
          <p:spPr bwMode="auto">
            <a:xfrm>
              <a:off x="332" y="3254"/>
              <a:ext cx="500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4" name="Line 141">
              <a:extLst>
                <a:ext uri="{FF2B5EF4-FFF2-40B4-BE49-F238E27FC236}">
                  <a16:creationId xmlns:a16="http://schemas.microsoft.com/office/drawing/2014/main" id="{44AD9F25-188C-4DCB-A3E2-F2C97DEF0F78}"/>
                </a:ext>
              </a:extLst>
            </p:cNvPr>
            <p:cNvSpPr>
              <a:spLocks noChangeShapeType="1"/>
            </p:cNvSpPr>
            <p:nvPr/>
          </p:nvSpPr>
          <p:spPr bwMode="auto">
            <a:xfrm>
              <a:off x="332" y="3314"/>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5" name="Rectangle 142">
              <a:extLst>
                <a:ext uri="{FF2B5EF4-FFF2-40B4-BE49-F238E27FC236}">
                  <a16:creationId xmlns:a16="http://schemas.microsoft.com/office/drawing/2014/main" id="{FA8068E4-5859-42CA-AA95-8BD5B71E1F41}"/>
                </a:ext>
              </a:extLst>
            </p:cNvPr>
            <p:cNvSpPr>
              <a:spLocks noChangeArrowheads="1"/>
            </p:cNvSpPr>
            <p:nvPr/>
          </p:nvSpPr>
          <p:spPr bwMode="auto">
            <a:xfrm>
              <a:off x="332" y="3314"/>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6" name="Line 143">
              <a:extLst>
                <a:ext uri="{FF2B5EF4-FFF2-40B4-BE49-F238E27FC236}">
                  <a16:creationId xmlns:a16="http://schemas.microsoft.com/office/drawing/2014/main" id="{A99CF911-BAC9-4A54-83F0-59BD166CDDA5}"/>
                </a:ext>
              </a:extLst>
            </p:cNvPr>
            <p:cNvSpPr>
              <a:spLocks noChangeShapeType="1"/>
            </p:cNvSpPr>
            <p:nvPr/>
          </p:nvSpPr>
          <p:spPr bwMode="auto">
            <a:xfrm>
              <a:off x="332" y="3488"/>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7" name="Rectangle 144">
              <a:extLst>
                <a:ext uri="{FF2B5EF4-FFF2-40B4-BE49-F238E27FC236}">
                  <a16:creationId xmlns:a16="http://schemas.microsoft.com/office/drawing/2014/main" id="{63666506-EDDA-4C37-B88F-BA82409751C5}"/>
                </a:ext>
              </a:extLst>
            </p:cNvPr>
            <p:cNvSpPr>
              <a:spLocks noChangeArrowheads="1"/>
            </p:cNvSpPr>
            <p:nvPr/>
          </p:nvSpPr>
          <p:spPr bwMode="auto">
            <a:xfrm>
              <a:off x="332" y="3488"/>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8" name="Line 145">
              <a:extLst>
                <a:ext uri="{FF2B5EF4-FFF2-40B4-BE49-F238E27FC236}">
                  <a16:creationId xmlns:a16="http://schemas.microsoft.com/office/drawing/2014/main" id="{4014999D-05D6-4EC3-9C9B-DF0190FD776B}"/>
                </a:ext>
              </a:extLst>
            </p:cNvPr>
            <p:cNvSpPr>
              <a:spLocks noChangeShapeType="1"/>
            </p:cNvSpPr>
            <p:nvPr/>
          </p:nvSpPr>
          <p:spPr bwMode="auto">
            <a:xfrm>
              <a:off x="332" y="3661"/>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9" name="Rectangle 146">
              <a:extLst>
                <a:ext uri="{FF2B5EF4-FFF2-40B4-BE49-F238E27FC236}">
                  <a16:creationId xmlns:a16="http://schemas.microsoft.com/office/drawing/2014/main" id="{48D6FCB1-573F-46E0-B4F8-CFD4CD672BE5}"/>
                </a:ext>
              </a:extLst>
            </p:cNvPr>
            <p:cNvSpPr>
              <a:spLocks noChangeArrowheads="1"/>
            </p:cNvSpPr>
            <p:nvPr/>
          </p:nvSpPr>
          <p:spPr bwMode="auto">
            <a:xfrm>
              <a:off x="332" y="3661"/>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0" name="Line 147">
              <a:extLst>
                <a:ext uri="{FF2B5EF4-FFF2-40B4-BE49-F238E27FC236}">
                  <a16:creationId xmlns:a16="http://schemas.microsoft.com/office/drawing/2014/main" id="{085F0BBD-2553-4D38-801E-69447F2E8EA4}"/>
                </a:ext>
              </a:extLst>
            </p:cNvPr>
            <p:cNvSpPr>
              <a:spLocks noChangeShapeType="1"/>
            </p:cNvSpPr>
            <p:nvPr/>
          </p:nvSpPr>
          <p:spPr bwMode="auto">
            <a:xfrm>
              <a:off x="332" y="3835"/>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1" name="Rectangle 148">
              <a:extLst>
                <a:ext uri="{FF2B5EF4-FFF2-40B4-BE49-F238E27FC236}">
                  <a16:creationId xmlns:a16="http://schemas.microsoft.com/office/drawing/2014/main" id="{3517C0AF-1534-4D07-8A9A-89C8E086D382}"/>
                </a:ext>
              </a:extLst>
            </p:cNvPr>
            <p:cNvSpPr>
              <a:spLocks noChangeArrowheads="1"/>
            </p:cNvSpPr>
            <p:nvPr/>
          </p:nvSpPr>
          <p:spPr bwMode="auto">
            <a:xfrm>
              <a:off x="332" y="3835"/>
              <a:ext cx="500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2" name="Line 149">
              <a:extLst>
                <a:ext uri="{FF2B5EF4-FFF2-40B4-BE49-F238E27FC236}">
                  <a16:creationId xmlns:a16="http://schemas.microsoft.com/office/drawing/2014/main" id="{68E7057F-778A-4438-8E3E-A6EADC503508}"/>
                </a:ext>
              </a:extLst>
            </p:cNvPr>
            <p:cNvSpPr>
              <a:spLocks noChangeShapeType="1"/>
            </p:cNvSpPr>
            <p:nvPr/>
          </p:nvSpPr>
          <p:spPr bwMode="auto">
            <a:xfrm>
              <a:off x="332" y="4008"/>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3" name="Rectangle 150">
              <a:extLst>
                <a:ext uri="{FF2B5EF4-FFF2-40B4-BE49-F238E27FC236}">
                  <a16:creationId xmlns:a16="http://schemas.microsoft.com/office/drawing/2014/main" id="{3AD93D3A-D9AB-4829-9F73-ABA217E2DFFA}"/>
                </a:ext>
              </a:extLst>
            </p:cNvPr>
            <p:cNvSpPr>
              <a:spLocks noChangeArrowheads="1"/>
            </p:cNvSpPr>
            <p:nvPr/>
          </p:nvSpPr>
          <p:spPr bwMode="auto">
            <a:xfrm>
              <a:off x="332" y="4008"/>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4" name="Line 151">
              <a:extLst>
                <a:ext uri="{FF2B5EF4-FFF2-40B4-BE49-F238E27FC236}">
                  <a16:creationId xmlns:a16="http://schemas.microsoft.com/office/drawing/2014/main" id="{46CE6543-FEC0-4D23-B251-8C154558FAA6}"/>
                </a:ext>
              </a:extLst>
            </p:cNvPr>
            <p:cNvSpPr>
              <a:spLocks noChangeShapeType="1"/>
            </p:cNvSpPr>
            <p:nvPr/>
          </p:nvSpPr>
          <p:spPr bwMode="auto">
            <a:xfrm>
              <a:off x="332" y="4095"/>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5" name="Rectangle 152">
              <a:extLst>
                <a:ext uri="{FF2B5EF4-FFF2-40B4-BE49-F238E27FC236}">
                  <a16:creationId xmlns:a16="http://schemas.microsoft.com/office/drawing/2014/main" id="{F795F7EF-B94A-4A10-9661-03ED7BC8166C}"/>
                </a:ext>
              </a:extLst>
            </p:cNvPr>
            <p:cNvSpPr>
              <a:spLocks noChangeArrowheads="1"/>
            </p:cNvSpPr>
            <p:nvPr/>
          </p:nvSpPr>
          <p:spPr bwMode="auto">
            <a:xfrm>
              <a:off x="332" y="4095"/>
              <a:ext cx="500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6" name="Line 153">
              <a:extLst>
                <a:ext uri="{FF2B5EF4-FFF2-40B4-BE49-F238E27FC236}">
                  <a16:creationId xmlns:a16="http://schemas.microsoft.com/office/drawing/2014/main" id="{1980245F-D7A1-4B60-B615-777D78E20D4F}"/>
                </a:ext>
              </a:extLst>
            </p:cNvPr>
            <p:cNvSpPr>
              <a:spLocks noChangeShapeType="1"/>
            </p:cNvSpPr>
            <p:nvPr/>
          </p:nvSpPr>
          <p:spPr bwMode="auto">
            <a:xfrm>
              <a:off x="332" y="4268"/>
              <a:ext cx="499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7" name="Rectangle 154">
              <a:extLst>
                <a:ext uri="{FF2B5EF4-FFF2-40B4-BE49-F238E27FC236}">
                  <a16:creationId xmlns:a16="http://schemas.microsoft.com/office/drawing/2014/main" id="{7A969BB7-8026-43D6-AC27-3950A94E8E4C}"/>
                </a:ext>
              </a:extLst>
            </p:cNvPr>
            <p:cNvSpPr>
              <a:spLocks noChangeArrowheads="1"/>
            </p:cNvSpPr>
            <p:nvPr/>
          </p:nvSpPr>
          <p:spPr bwMode="auto">
            <a:xfrm>
              <a:off x="332" y="4268"/>
              <a:ext cx="500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158" name="Image 157">
            <a:extLst>
              <a:ext uri="{FF2B5EF4-FFF2-40B4-BE49-F238E27FC236}">
                <a16:creationId xmlns:a16="http://schemas.microsoft.com/office/drawing/2014/main" id="{7F0A585B-F122-4894-8691-1BD718DCA14F}"/>
              </a:ext>
            </a:extLst>
          </p:cNvPr>
          <p:cNvPicPr>
            <a:picLocks noChangeAspect="1"/>
          </p:cNvPicPr>
          <p:nvPr>
            <p:custDataLst>
              <p:tags r:id="rId4"/>
            </p:custDataLst>
          </p:nvPr>
        </p:nvPicPr>
        <p:blipFill>
          <a:blip r:embed="rId7"/>
          <a:stretch>
            <a:fillRect/>
          </a:stretch>
        </p:blipFill>
        <p:spPr>
          <a:xfrm>
            <a:off x="9733397" y="32655"/>
            <a:ext cx="2152381" cy="609524"/>
          </a:xfrm>
          <a:prstGeom prst="rect">
            <a:avLst/>
          </a:prstGeom>
        </p:spPr>
      </p:pic>
    </p:spTree>
    <p:extLst>
      <p:ext uri="{BB962C8B-B14F-4D97-AF65-F5344CB8AC3E}">
        <p14:creationId xmlns:p14="http://schemas.microsoft.com/office/powerpoint/2010/main" val="374332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a:xfrm>
            <a:off x="581192" y="702156"/>
            <a:ext cx="11029616" cy="795340"/>
          </a:xfrm>
        </p:spPr>
        <p:txBody>
          <a:bodyPr/>
          <a:lstStyle/>
          <a:p>
            <a:r>
              <a:rPr lang="fr-CA" dirty="0"/>
              <a:t>2.1 subvention salariale pour les ENTREPRISES (75%)</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pic>
        <p:nvPicPr>
          <p:cNvPr id="13" name="Image 12">
            <a:extLst>
              <a:ext uri="{FF2B5EF4-FFF2-40B4-BE49-F238E27FC236}">
                <a16:creationId xmlns:a16="http://schemas.microsoft.com/office/drawing/2014/main" id="{F74D7393-2F77-4F6B-BE64-37105D224F64}"/>
              </a:ext>
            </a:extLst>
          </p:cNvPr>
          <p:cNvPicPr>
            <a:picLocks noChangeAspect="1"/>
          </p:cNvPicPr>
          <p:nvPr>
            <p:custDataLst>
              <p:tags r:id="rId3"/>
            </p:custDataLst>
          </p:nvPr>
        </p:nvPicPr>
        <p:blipFill>
          <a:blip r:embed="rId7"/>
          <a:stretch>
            <a:fillRect/>
          </a:stretch>
        </p:blipFill>
        <p:spPr>
          <a:xfrm>
            <a:off x="581192" y="5506354"/>
            <a:ext cx="2152381" cy="609524"/>
          </a:xfrm>
          <a:prstGeom prst="rect">
            <a:avLst/>
          </a:prstGeom>
        </p:spPr>
      </p:pic>
      <p:grpSp>
        <p:nvGrpSpPr>
          <p:cNvPr id="3" name="Group 4">
            <a:extLst>
              <a:ext uri="{FF2B5EF4-FFF2-40B4-BE49-F238E27FC236}">
                <a16:creationId xmlns:a16="http://schemas.microsoft.com/office/drawing/2014/main" id="{FEF4846E-3FCF-4919-BA25-993D852C063E}"/>
              </a:ext>
            </a:extLst>
          </p:cNvPr>
          <p:cNvGrpSpPr>
            <a:grpSpLocks noChangeAspect="1"/>
          </p:cNvGrpSpPr>
          <p:nvPr/>
        </p:nvGrpSpPr>
        <p:grpSpPr bwMode="auto">
          <a:xfrm>
            <a:off x="823913" y="1727200"/>
            <a:ext cx="9510713" cy="4879976"/>
            <a:chOff x="519" y="1088"/>
            <a:chExt cx="5991" cy="3074"/>
          </a:xfrm>
        </p:grpSpPr>
        <p:sp>
          <p:nvSpPr>
            <p:cNvPr id="6" name="AutoShape 3">
              <a:extLst>
                <a:ext uri="{FF2B5EF4-FFF2-40B4-BE49-F238E27FC236}">
                  <a16:creationId xmlns:a16="http://schemas.microsoft.com/office/drawing/2014/main" id="{D7CB37BD-FAD2-473D-88A8-C7FC1FFBB1F3}"/>
                </a:ext>
              </a:extLst>
            </p:cNvPr>
            <p:cNvSpPr>
              <a:spLocks noChangeAspect="1" noChangeArrowheads="1" noTextEdit="1"/>
            </p:cNvSpPr>
            <p:nvPr/>
          </p:nvSpPr>
          <p:spPr bwMode="auto">
            <a:xfrm>
              <a:off x="529" y="1088"/>
              <a:ext cx="5940" cy="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 name="Rectangle 5">
              <a:extLst>
                <a:ext uri="{FF2B5EF4-FFF2-40B4-BE49-F238E27FC236}">
                  <a16:creationId xmlns:a16="http://schemas.microsoft.com/office/drawing/2014/main" id="{6F8D58B1-E6D8-4D57-B449-820696625BA8}"/>
                </a:ext>
              </a:extLst>
            </p:cNvPr>
            <p:cNvSpPr>
              <a:spLocks noChangeArrowheads="1"/>
            </p:cNvSpPr>
            <p:nvPr/>
          </p:nvSpPr>
          <p:spPr bwMode="auto">
            <a:xfrm>
              <a:off x="529" y="1718"/>
              <a:ext cx="2934" cy="172"/>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 name="Rectangle 6">
              <a:extLst>
                <a:ext uri="{FF2B5EF4-FFF2-40B4-BE49-F238E27FC236}">
                  <a16:creationId xmlns:a16="http://schemas.microsoft.com/office/drawing/2014/main" id="{01014A12-956F-4D24-996B-29C29894DF1A}"/>
                </a:ext>
              </a:extLst>
            </p:cNvPr>
            <p:cNvSpPr>
              <a:spLocks noChangeArrowheads="1"/>
            </p:cNvSpPr>
            <p:nvPr/>
          </p:nvSpPr>
          <p:spPr bwMode="auto">
            <a:xfrm>
              <a:off x="5553" y="2193"/>
              <a:ext cx="916" cy="1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 name="Rectangle 7">
              <a:extLst>
                <a:ext uri="{FF2B5EF4-FFF2-40B4-BE49-F238E27FC236}">
                  <a16:creationId xmlns:a16="http://schemas.microsoft.com/office/drawing/2014/main" id="{844269EE-DE55-4949-BE82-6FA43383D504}"/>
                </a:ext>
              </a:extLst>
            </p:cNvPr>
            <p:cNvSpPr>
              <a:spLocks noChangeArrowheads="1"/>
            </p:cNvSpPr>
            <p:nvPr/>
          </p:nvSpPr>
          <p:spPr bwMode="auto">
            <a:xfrm>
              <a:off x="5553" y="2349"/>
              <a:ext cx="916" cy="1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 name="Rectangle 8">
              <a:extLst>
                <a:ext uri="{FF2B5EF4-FFF2-40B4-BE49-F238E27FC236}">
                  <a16:creationId xmlns:a16="http://schemas.microsoft.com/office/drawing/2014/main" id="{FE5F1656-CBD7-4D6E-81ED-B78C6E81D742}"/>
                </a:ext>
              </a:extLst>
            </p:cNvPr>
            <p:cNvSpPr>
              <a:spLocks noChangeArrowheads="1"/>
            </p:cNvSpPr>
            <p:nvPr/>
          </p:nvSpPr>
          <p:spPr bwMode="auto">
            <a:xfrm>
              <a:off x="560" y="1104"/>
              <a:ext cx="25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a:ln>
                    <a:noFill/>
                  </a:ln>
                  <a:solidFill>
                    <a:srgbClr val="000000"/>
                  </a:solidFill>
                  <a:effectLst/>
                  <a:latin typeface="Calibri" panose="020F0502020204030204" pitchFamily="34" charset="0"/>
                </a:rPr>
                <a:t>CALCUL DE LA SUBVENTION SALARIALE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740C2A1E-B21F-4031-807C-2A30E616D557}"/>
                </a:ext>
              </a:extLst>
            </p:cNvPr>
            <p:cNvSpPr>
              <a:spLocks noChangeArrowheads="1"/>
            </p:cNvSpPr>
            <p:nvPr/>
          </p:nvSpPr>
          <p:spPr bwMode="auto">
            <a:xfrm>
              <a:off x="560" y="1415"/>
              <a:ext cx="378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Calibri" panose="020F0502020204030204" pitchFamily="34" charset="0"/>
                </a:rPr>
                <a:t>Règles en vigueur le 23 avril 2020 pour un employé AVEC lien de dépendance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41F8A468-823B-43C8-A111-F9DC75C58A58}"/>
                </a:ext>
              </a:extLst>
            </p:cNvPr>
            <p:cNvSpPr>
              <a:spLocks noChangeArrowheads="1"/>
            </p:cNvSpPr>
            <p:nvPr/>
          </p:nvSpPr>
          <p:spPr bwMode="auto">
            <a:xfrm>
              <a:off x="560" y="1734"/>
              <a:ext cx="198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Subvention salariale maximale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EC87822C-C706-4B49-B44B-4FD6A8BBCECF}"/>
                </a:ext>
              </a:extLst>
            </p:cNvPr>
            <p:cNvSpPr>
              <a:spLocks noChangeArrowheads="1"/>
            </p:cNvSpPr>
            <p:nvPr/>
          </p:nvSpPr>
          <p:spPr bwMode="auto">
            <a:xfrm>
              <a:off x="3061" y="1734"/>
              <a:ext cx="43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847 $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F8CCB9FC-7AFC-4B5F-B627-E5B04EA7F0B9}"/>
                </a:ext>
              </a:extLst>
            </p:cNvPr>
            <p:cNvSpPr>
              <a:spLocks noChangeArrowheads="1"/>
            </p:cNvSpPr>
            <p:nvPr/>
          </p:nvSpPr>
          <p:spPr bwMode="auto">
            <a:xfrm>
              <a:off x="560" y="2209"/>
              <a:ext cx="344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Salaire hebdo MOYEN avant la crise (01/01 AU 15/03)</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9C674275-5EC3-4306-B050-3CBDF74963D5}"/>
                </a:ext>
              </a:extLst>
            </p:cNvPr>
            <p:cNvSpPr>
              <a:spLocks noChangeArrowheads="1"/>
            </p:cNvSpPr>
            <p:nvPr/>
          </p:nvSpPr>
          <p:spPr bwMode="auto">
            <a:xfrm>
              <a:off x="5964" y="2209"/>
              <a:ext cx="54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1 200 $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5D8A9E99-CAD5-45ED-A253-F9D94861083C}"/>
                </a:ext>
              </a:extLst>
            </p:cNvPr>
            <p:cNvSpPr>
              <a:spLocks noChangeArrowheads="1"/>
            </p:cNvSpPr>
            <p:nvPr/>
          </p:nvSpPr>
          <p:spPr bwMode="auto">
            <a:xfrm>
              <a:off x="560" y="2364"/>
              <a:ext cx="154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Salaire depuis le COVID</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BC9D120E-37B5-4EB7-B1F9-CCD76D2489DA}"/>
                </a:ext>
              </a:extLst>
            </p:cNvPr>
            <p:cNvSpPr>
              <a:spLocks noChangeArrowheads="1"/>
            </p:cNvSpPr>
            <p:nvPr/>
          </p:nvSpPr>
          <p:spPr bwMode="auto">
            <a:xfrm>
              <a:off x="6067" y="2364"/>
              <a:ext cx="43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847 $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96DC7437-6732-49E2-B1A2-E2BF846B563E}"/>
                </a:ext>
              </a:extLst>
            </p:cNvPr>
            <p:cNvSpPr>
              <a:spLocks noChangeArrowheads="1"/>
            </p:cNvSpPr>
            <p:nvPr/>
          </p:nvSpPr>
          <p:spPr bwMode="auto">
            <a:xfrm>
              <a:off x="560" y="2676"/>
              <a:ext cx="119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a:ln>
                    <a:noFill/>
                  </a:ln>
                  <a:solidFill>
                    <a:srgbClr val="000000"/>
                  </a:solidFill>
                  <a:effectLst/>
                  <a:latin typeface="Calibri" panose="020F0502020204030204" pitchFamily="34" charset="0"/>
                </a:rPr>
                <a:t>Calcul des limites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A0913DC8-E4D5-4203-89D9-1863581FCAB8}"/>
                </a:ext>
              </a:extLst>
            </p:cNvPr>
            <p:cNvSpPr>
              <a:spLocks noChangeArrowheads="1"/>
            </p:cNvSpPr>
            <p:nvPr/>
          </p:nvSpPr>
          <p:spPr bwMode="auto">
            <a:xfrm>
              <a:off x="560" y="2987"/>
              <a:ext cx="112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Le plus élevé de: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4A69ACCB-4E15-4281-833A-3E54CC4A4C62}"/>
                </a:ext>
              </a:extLst>
            </p:cNvPr>
            <p:cNvSpPr>
              <a:spLocks noChangeArrowheads="1"/>
            </p:cNvSpPr>
            <p:nvPr/>
          </p:nvSpPr>
          <p:spPr bwMode="auto">
            <a:xfrm>
              <a:off x="1661" y="3236"/>
              <a:ext cx="25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A)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666BDA24-AD08-4388-9238-D0EC6707F1B8}"/>
                </a:ext>
              </a:extLst>
            </p:cNvPr>
            <p:cNvSpPr>
              <a:spLocks noChangeArrowheads="1"/>
            </p:cNvSpPr>
            <p:nvPr/>
          </p:nvSpPr>
          <p:spPr bwMode="auto">
            <a:xfrm>
              <a:off x="2073" y="3236"/>
              <a:ext cx="147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Rémunération versée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Rectangle 20">
              <a:extLst>
                <a:ext uri="{FF2B5EF4-FFF2-40B4-BE49-F238E27FC236}">
                  <a16:creationId xmlns:a16="http://schemas.microsoft.com/office/drawing/2014/main" id="{17431A08-E290-4D00-A756-CE0220C1F011}"/>
                </a:ext>
              </a:extLst>
            </p:cNvPr>
            <p:cNvSpPr>
              <a:spLocks noChangeArrowheads="1"/>
            </p:cNvSpPr>
            <p:nvPr/>
          </p:nvSpPr>
          <p:spPr bwMode="auto">
            <a:xfrm>
              <a:off x="6067" y="3236"/>
              <a:ext cx="43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847 $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161BCE87-4A41-48EC-A380-2A30870F6E3F}"/>
                </a:ext>
              </a:extLst>
            </p:cNvPr>
            <p:cNvSpPr>
              <a:spLocks noChangeArrowheads="1"/>
            </p:cNvSpPr>
            <p:nvPr/>
          </p:nvSpPr>
          <p:spPr bwMode="auto">
            <a:xfrm>
              <a:off x="1661" y="3446"/>
              <a:ext cx="21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B)</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B89DD7C4-0AC3-4849-8CBB-4BFEF48B2101}"/>
                </a:ext>
              </a:extLst>
            </p:cNvPr>
            <p:cNvSpPr>
              <a:spLocks noChangeArrowheads="1"/>
            </p:cNvSpPr>
            <p:nvPr/>
          </p:nvSpPr>
          <p:spPr bwMode="auto">
            <a:xfrm>
              <a:off x="2073" y="3446"/>
              <a:ext cx="124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Le moins élevé de: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D300FF00-C4F7-489D-82C5-BF7010E73CE7}"/>
                </a:ext>
              </a:extLst>
            </p:cNvPr>
            <p:cNvSpPr>
              <a:spLocks noChangeArrowheads="1"/>
            </p:cNvSpPr>
            <p:nvPr/>
          </p:nvSpPr>
          <p:spPr bwMode="auto">
            <a:xfrm>
              <a:off x="2660" y="3602"/>
              <a:ext cx="70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B.1  847 $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DCA4B40A-4201-4E5E-BD12-45A2B15D4F18}"/>
                </a:ext>
              </a:extLst>
            </p:cNvPr>
            <p:cNvSpPr>
              <a:spLocks noChangeArrowheads="1"/>
            </p:cNvSpPr>
            <p:nvPr/>
          </p:nvSpPr>
          <p:spPr bwMode="auto">
            <a:xfrm>
              <a:off x="6067" y="3602"/>
              <a:ext cx="43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847 $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C3F32FCB-2665-4F97-BAFE-21FEA5DFB584}"/>
                </a:ext>
              </a:extLst>
            </p:cNvPr>
            <p:cNvSpPr>
              <a:spLocks noChangeArrowheads="1"/>
            </p:cNvSpPr>
            <p:nvPr/>
          </p:nvSpPr>
          <p:spPr bwMode="auto">
            <a:xfrm>
              <a:off x="2660" y="3758"/>
              <a:ext cx="283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B.2 75 % de la rémunération avant le COVID</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5529EF0D-9279-44CD-9B0E-832101F7B54A}"/>
                </a:ext>
              </a:extLst>
            </p:cNvPr>
            <p:cNvSpPr>
              <a:spLocks noChangeArrowheads="1"/>
            </p:cNvSpPr>
            <p:nvPr/>
          </p:nvSpPr>
          <p:spPr bwMode="auto">
            <a:xfrm>
              <a:off x="6067" y="3758"/>
              <a:ext cx="43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900 $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 name="Rectangle 27">
              <a:extLst>
                <a:ext uri="{FF2B5EF4-FFF2-40B4-BE49-F238E27FC236}">
                  <a16:creationId xmlns:a16="http://schemas.microsoft.com/office/drawing/2014/main" id="{34AA7629-4EFE-47F8-A8B9-F7FDB17F8D92}"/>
                </a:ext>
              </a:extLst>
            </p:cNvPr>
            <p:cNvSpPr>
              <a:spLocks noChangeArrowheads="1"/>
            </p:cNvSpPr>
            <p:nvPr/>
          </p:nvSpPr>
          <p:spPr bwMode="auto">
            <a:xfrm>
              <a:off x="2660" y="3991"/>
              <a:ext cx="105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Le moins élevé:</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00ACCACD-8686-45BD-BD4A-7E0534F83943}"/>
                </a:ext>
              </a:extLst>
            </p:cNvPr>
            <p:cNvSpPr>
              <a:spLocks noChangeArrowheads="1"/>
            </p:cNvSpPr>
            <p:nvPr/>
          </p:nvSpPr>
          <p:spPr bwMode="auto">
            <a:xfrm>
              <a:off x="6067" y="3991"/>
              <a:ext cx="43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Calibri" panose="020F0502020204030204" pitchFamily="34" charset="0"/>
                </a:rPr>
                <a:t>847 $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 name="Line 29">
              <a:extLst>
                <a:ext uri="{FF2B5EF4-FFF2-40B4-BE49-F238E27FC236}">
                  <a16:creationId xmlns:a16="http://schemas.microsoft.com/office/drawing/2014/main" id="{15B227ED-4847-4F8F-B3BB-A562AE26D1A1}"/>
                </a:ext>
              </a:extLst>
            </p:cNvPr>
            <p:cNvSpPr>
              <a:spLocks noChangeShapeType="1"/>
            </p:cNvSpPr>
            <p:nvPr/>
          </p:nvSpPr>
          <p:spPr bwMode="auto">
            <a:xfrm>
              <a:off x="1631" y="1088"/>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33" name="Rectangle 30">
              <a:extLst>
                <a:ext uri="{FF2B5EF4-FFF2-40B4-BE49-F238E27FC236}">
                  <a16:creationId xmlns:a16="http://schemas.microsoft.com/office/drawing/2014/main" id="{39C0D894-8D76-40AB-A813-331FA3D7964D}"/>
                </a:ext>
              </a:extLst>
            </p:cNvPr>
            <p:cNvSpPr>
              <a:spLocks noChangeArrowheads="1"/>
            </p:cNvSpPr>
            <p:nvPr/>
          </p:nvSpPr>
          <p:spPr bwMode="auto">
            <a:xfrm>
              <a:off x="1631" y="1088"/>
              <a:ext cx="1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4" name="Line 31">
              <a:extLst>
                <a:ext uri="{FF2B5EF4-FFF2-40B4-BE49-F238E27FC236}">
                  <a16:creationId xmlns:a16="http://schemas.microsoft.com/office/drawing/2014/main" id="{A3FC586A-F2A4-43D7-834F-59BD06303297}"/>
                </a:ext>
              </a:extLst>
            </p:cNvPr>
            <p:cNvSpPr>
              <a:spLocks noChangeShapeType="1"/>
            </p:cNvSpPr>
            <p:nvPr/>
          </p:nvSpPr>
          <p:spPr bwMode="auto">
            <a:xfrm>
              <a:off x="2042" y="1088"/>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35" name="Rectangle 32">
              <a:extLst>
                <a:ext uri="{FF2B5EF4-FFF2-40B4-BE49-F238E27FC236}">
                  <a16:creationId xmlns:a16="http://schemas.microsoft.com/office/drawing/2014/main" id="{B26EF8C0-8CE8-48B5-8203-17F3E5203665}"/>
                </a:ext>
              </a:extLst>
            </p:cNvPr>
            <p:cNvSpPr>
              <a:spLocks noChangeArrowheads="1"/>
            </p:cNvSpPr>
            <p:nvPr/>
          </p:nvSpPr>
          <p:spPr bwMode="auto">
            <a:xfrm>
              <a:off x="2042" y="1088"/>
              <a:ext cx="11"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6" name="Line 33">
              <a:extLst>
                <a:ext uri="{FF2B5EF4-FFF2-40B4-BE49-F238E27FC236}">
                  <a16:creationId xmlns:a16="http://schemas.microsoft.com/office/drawing/2014/main" id="{E81AEB5D-D3C3-4E02-A01F-08E957069949}"/>
                </a:ext>
              </a:extLst>
            </p:cNvPr>
            <p:cNvSpPr>
              <a:spLocks noChangeShapeType="1"/>
            </p:cNvSpPr>
            <p:nvPr/>
          </p:nvSpPr>
          <p:spPr bwMode="auto">
            <a:xfrm>
              <a:off x="2629" y="1088"/>
              <a:ext cx="0" cy="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37" name="Rectangle 34">
              <a:extLst>
                <a:ext uri="{FF2B5EF4-FFF2-40B4-BE49-F238E27FC236}">
                  <a16:creationId xmlns:a16="http://schemas.microsoft.com/office/drawing/2014/main" id="{8C438E96-E556-4C3E-9686-35002BC45C51}"/>
                </a:ext>
              </a:extLst>
            </p:cNvPr>
            <p:cNvSpPr>
              <a:spLocks noChangeArrowheads="1"/>
            </p:cNvSpPr>
            <p:nvPr/>
          </p:nvSpPr>
          <p:spPr bwMode="auto">
            <a:xfrm>
              <a:off x="2629" y="1088"/>
              <a:ext cx="1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8" name="Line 35">
              <a:extLst>
                <a:ext uri="{FF2B5EF4-FFF2-40B4-BE49-F238E27FC236}">
                  <a16:creationId xmlns:a16="http://schemas.microsoft.com/office/drawing/2014/main" id="{F1855587-CF46-42FD-80C9-B6F7298FF0BF}"/>
                </a:ext>
              </a:extLst>
            </p:cNvPr>
            <p:cNvSpPr>
              <a:spLocks noChangeShapeType="1"/>
            </p:cNvSpPr>
            <p:nvPr/>
          </p:nvSpPr>
          <p:spPr bwMode="auto">
            <a:xfrm>
              <a:off x="1631" y="1251"/>
              <a:ext cx="0" cy="15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39" name="Rectangle 36">
              <a:extLst>
                <a:ext uri="{FF2B5EF4-FFF2-40B4-BE49-F238E27FC236}">
                  <a16:creationId xmlns:a16="http://schemas.microsoft.com/office/drawing/2014/main" id="{59ECC1B1-43A5-4D70-B677-D5512C679579}"/>
                </a:ext>
              </a:extLst>
            </p:cNvPr>
            <p:cNvSpPr>
              <a:spLocks noChangeArrowheads="1"/>
            </p:cNvSpPr>
            <p:nvPr/>
          </p:nvSpPr>
          <p:spPr bwMode="auto">
            <a:xfrm>
              <a:off x="1631" y="1251"/>
              <a:ext cx="10" cy="15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0" name="Line 37">
              <a:extLst>
                <a:ext uri="{FF2B5EF4-FFF2-40B4-BE49-F238E27FC236}">
                  <a16:creationId xmlns:a16="http://schemas.microsoft.com/office/drawing/2014/main" id="{9E0F6ED3-1F64-41E7-BABD-204CCDE21FE8}"/>
                </a:ext>
              </a:extLst>
            </p:cNvPr>
            <p:cNvSpPr>
              <a:spLocks noChangeShapeType="1"/>
            </p:cNvSpPr>
            <p:nvPr/>
          </p:nvSpPr>
          <p:spPr bwMode="auto">
            <a:xfrm>
              <a:off x="2042" y="1251"/>
              <a:ext cx="0" cy="15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1" name="Rectangle 38">
              <a:extLst>
                <a:ext uri="{FF2B5EF4-FFF2-40B4-BE49-F238E27FC236}">
                  <a16:creationId xmlns:a16="http://schemas.microsoft.com/office/drawing/2014/main" id="{F8E11212-77BB-49EB-BD6A-B5154B2E219B}"/>
                </a:ext>
              </a:extLst>
            </p:cNvPr>
            <p:cNvSpPr>
              <a:spLocks noChangeArrowheads="1"/>
            </p:cNvSpPr>
            <p:nvPr/>
          </p:nvSpPr>
          <p:spPr bwMode="auto">
            <a:xfrm>
              <a:off x="2042" y="1251"/>
              <a:ext cx="11" cy="15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2" name="Line 39">
              <a:extLst>
                <a:ext uri="{FF2B5EF4-FFF2-40B4-BE49-F238E27FC236}">
                  <a16:creationId xmlns:a16="http://schemas.microsoft.com/office/drawing/2014/main" id="{593CC966-7DF4-4FBA-80AF-8052AD5E8831}"/>
                </a:ext>
              </a:extLst>
            </p:cNvPr>
            <p:cNvSpPr>
              <a:spLocks noChangeShapeType="1"/>
            </p:cNvSpPr>
            <p:nvPr/>
          </p:nvSpPr>
          <p:spPr bwMode="auto">
            <a:xfrm>
              <a:off x="2629" y="1251"/>
              <a:ext cx="0" cy="15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3" name="Rectangle 40">
              <a:extLst>
                <a:ext uri="{FF2B5EF4-FFF2-40B4-BE49-F238E27FC236}">
                  <a16:creationId xmlns:a16="http://schemas.microsoft.com/office/drawing/2014/main" id="{A8647434-6FA6-4B1C-B60C-255A4FF4EBF3}"/>
                </a:ext>
              </a:extLst>
            </p:cNvPr>
            <p:cNvSpPr>
              <a:spLocks noChangeArrowheads="1"/>
            </p:cNvSpPr>
            <p:nvPr/>
          </p:nvSpPr>
          <p:spPr bwMode="auto">
            <a:xfrm>
              <a:off x="2629" y="1251"/>
              <a:ext cx="10" cy="15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4" name="Line 41">
              <a:extLst>
                <a:ext uri="{FF2B5EF4-FFF2-40B4-BE49-F238E27FC236}">
                  <a16:creationId xmlns:a16="http://schemas.microsoft.com/office/drawing/2014/main" id="{24A3347D-87A6-4C29-AEBC-9785EF04F0F0}"/>
                </a:ext>
              </a:extLst>
            </p:cNvPr>
            <p:cNvSpPr>
              <a:spLocks noChangeShapeType="1"/>
            </p:cNvSpPr>
            <p:nvPr/>
          </p:nvSpPr>
          <p:spPr bwMode="auto">
            <a:xfrm>
              <a:off x="3453" y="1088"/>
              <a:ext cx="0" cy="31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5" name="Rectangle 42">
              <a:extLst>
                <a:ext uri="{FF2B5EF4-FFF2-40B4-BE49-F238E27FC236}">
                  <a16:creationId xmlns:a16="http://schemas.microsoft.com/office/drawing/2014/main" id="{0192F6AE-9D90-4E62-9A02-2541006B31CC}"/>
                </a:ext>
              </a:extLst>
            </p:cNvPr>
            <p:cNvSpPr>
              <a:spLocks noChangeArrowheads="1"/>
            </p:cNvSpPr>
            <p:nvPr/>
          </p:nvSpPr>
          <p:spPr bwMode="auto">
            <a:xfrm>
              <a:off x="3453" y="1088"/>
              <a:ext cx="10" cy="31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6" name="Line 43">
              <a:extLst>
                <a:ext uri="{FF2B5EF4-FFF2-40B4-BE49-F238E27FC236}">
                  <a16:creationId xmlns:a16="http://schemas.microsoft.com/office/drawing/2014/main" id="{B31199C0-A471-46ED-B191-BD42C58B23CF}"/>
                </a:ext>
              </a:extLst>
            </p:cNvPr>
            <p:cNvSpPr>
              <a:spLocks noChangeShapeType="1"/>
            </p:cNvSpPr>
            <p:nvPr/>
          </p:nvSpPr>
          <p:spPr bwMode="auto">
            <a:xfrm>
              <a:off x="529" y="1088"/>
              <a:ext cx="0" cy="62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7" name="Rectangle 44">
              <a:extLst>
                <a:ext uri="{FF2B5EF4-FFF2-40B4-BE49-F238E27FC236}">
                  <a16:creationId xmlns:a16="http://schemas.microsoft.com/office/drawing/2014/main" id="{11451870-35FE-483D-8DFF-5E444DC517F9}"/>
                </a:ext>
              </a:extLst>
            </p:cNvPr>
            <p:cNvSpPr>
              <a:spLocks noChangeArrowheads="1"/>
            </p:cNvSpPr>
            <p:nvPr/>
          </p:nvSpPr>
          <p:spPr bwMode="auto">
            <a:xfrm>
              <a:off x="529" y="1088"/>
              <a:ext cx="10" cy="62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8" name="Line 45">
              <a:extLst>
                <a:ext uri="{FF2B5EF4-FFF2-40B4-BE49-F238E27FC236}">
                  <a16:creationId xmlns:a16="http://schemas.microsoft.com/office/drawing/2014/main" id="{9FCACFDD-9846-4BEA-B86F-C01AC363B3C9}"/>
                </a:ext>
              </a:extLst>
            </p:cNvPr>
            <p:cNvSpPr>
              <a:spLocks noChangeShapeType="1"/>
            </p:cNvSpPr>
            <p:nvPr/>
          </p:nvSpPr>
          <p:spPr bwMode="auto">
            <a:xfrm>
              <a:off x="1631" y="1563"/>
              <a:ext cx="0" cy="14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9" name="Rectangle 46">
              <a:extLst>
                <a:ext uri="{FF2B5EF4-FFF2-40B4-BE49-F238E27FC236}">
                  <a16:creationId xmlns:a16="http://schemas.microsoft.com/office/drawing/2014/main" id="{71D51703-084E-4F63-984F-B66088FE7A92}"/>
                </a:ext>
              </a:extLst>
            </p:cNvPr>
            <p:cNvSpPr>
              <a:spLocks noChangeArrowheads="1"/>
            </p:cNvSpPr>
            <p:nvPr/>
          </p:nvSpPr>
          <p:spPr bwMode="auto">
            <a:xfrm>
              <a:off x="1631" y="1563"/>
              <a:ext cx="10" cy="14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0" name="Line 47">
              <a:extLst>
                <a:ext uri="{FF2B5EF4-FFF2-40B4-BE49-F238E27FC236}">
                  <a16:creationId xmlns:a16="http://schemas.microsoft.com/office/drawing/2014/main" id="{20E82A4C-A600-45DC-A1E7-662F29A73E93}"/>
                </a:ext>
              </a:extLst>
            </p:cNvPr>
            <p:cNvSpPr>
              <a:spLocks noChangeShapeType="1"/>
            </p:cNvSpPr>
            <p:nvPr/>
          </p:nvSpPr>
          <p:spPr bwMode="auto">
            <a:xfrm>
              <a:off x="2042" y="1563"/>
              <a:ext cx="0" cy="14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1" name="Rectangle 48">
              <a:extLst>
                <a:ext uri="{FF2B5EF4-FFF2-40B4-BE49-F238E27FC236}">
                  <a16:creationId xmlns:a16="http://schemas.microsoft.com/office/drawing/2014/main" id="{BF4DB803-DF16-4B66-BA89-B9521465BEE4}"/>
                </a:ext>
              </a:extLst>
            </p:cNvPr>
            <p:cNvSpPr>
              <a:spLocks noChangeArrowheads="1"/>
            </p:cNvSpPr>
            <p:nvPr/>
          </p:nvSpPr>
          <p:spPr bwMode="auto">
            <a:xfrm>
              <a:off x="2042" y="1563"/>
              <a:ext cx="11" cy="14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2" name="Line 49">
              <a:extLst>
                <a:ext uri="{FF2B5EF4-FFF2-40B4-BE49-F238E27FC236}">
                  <a16:creationId xmlns:a16="http://schemas.microsoft.com/office/drawing/2014/main" id="{2F01E8FC-EA49-43CB-82BA-16CDDD69B044}"/>
                </a:ext>
              </a:extLst>
            </p:cNvPr>
            <p:cNvSpPr>
              <a:spLocks noChangeShapeType="1"/>
            </p:cNvSpPr>
            <p:nvPr/>
          </p:nvSpPr>
          <p:spPr bwMode="auto">
            <a:xfrm>
              <a:off x="2629" y="1563"/>
              <a:ext cx="0" cy="14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3" name="Rectangle 50">
              <a:extLst>
                <a:ext uri="{FF2B5EF4-FFF2-40B4-BE49-F238E27FC236}">
                  <a16:creationId xmlns:a16="http://schemas.microsoft.com/office/drawing/2014/main" id="{A0AFA338-95C1-48E8-A053-C7749CFEAA7A}"/>
                </a:ext>
              </a:extLst>
            </p:cNvPr>
            <p:cNvSpPr>
              <a:spLocks noChangeArrowheads="1"/>
            </p:cNvSpPr>
            <p:nvPr/>
          </p:nvSpPr>
          <p:spPr bwMode="auto">
            <a:xfrm>
              <a:off x="2629" y="1563"/>
              <a:ext cx="10" cy="14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4" name="Rectangle 51">
              <a:extLst>
                <a:ext uri="{FF2B5EF4-FFF2-40B4-BE49-F238E27FC236}">
                  <a16:creationId xmlns:a16="http://schemas.microsoft.com/office/drawing/2014/main" id="{5F10F769-9BF5-4C0B-BB2A-65D99764575F}"/>
                </a:ext>
              </a:extLst>
            </p:cNvPr>
            <p:cNvSpPr>
              <a:spLocks noChangeArrowheads="1"/>
            </p:cNvSpPr>
            <p:nvPr/>
          </p:nvSpPr>
          <p:spPr bwMode="auto">
            <a:xfrm>
              <a:off x="539" y="1711"/>
              <a:ext cx="2924"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5" name="Line 52">
              <a:extLst>
                <a:ext uri="{FF2B5EF4-FFF2-40B4-BE49-F238E27FC236}">
                  <a16:creationId xmlns:a16="http://schemas.microsoft.com/office/drawing/2014/main" id="{D15C8F8D-521B-4F5F-8826-7F68C7D78335}"/>
                </a:ext>
              </a:extLst>
            </p:cNvPr>
            <p:cNvSpPr>
              <a:spLocks noChangeShapeType="1"/>
            </p:cNvSpPr>
            <p:nvPr/>
          </p:nvSpPr>
          <p:spPr bwMode="auto">
            <a:xfrm>
              <a:off x="3453" y="1563"/>
              <a:ext cx="0" cy="14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6" name="Rectangle 53">
              <a:extLst>
                <a:ext uri="{FF2B5EF4-FFF2-40B4-BE49-F238E27FC236}">
                  <a16:creationId xmlns:a16="http://schemas.microsoft.com/office/drawing/2014/main" id="{02C4DB63-2552-4926-9F3F-4C295DD87A49}"/>
                </a:ext>
              </a:extLst>
            </p:cNvPr>
            <p:cNvSpPr>
              <a:spLocks noChangeArrowheads="1"/>
            </p:cNvSpPr>
            <p:nvPr/>
          </p:nvSpPr>
          <p:spPr bwMode="auto">
            <a:xfrm>
              <a:off x="3453" y="1563"/>
              <a:ext cx="10" cy="14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7" name="Rectangle 54">
              <a:extLst>
                <a:ext uri="{FF2B5EF4-FFF2-40B4-BE49-F238E27FC236}">
                  <a16:creationId xmlns:a16="http://schemas.microsoft.com/office/drawing/2014/main" id="{9DBE014E-7B8A-4660-83B4-67CA2538106C}"/>
                </a:ext>
              </a:extLst>
            </p:cNvPr>
            <p:cNvSpPr>
              <a:spLocks noChangeArrowheads="1"/>
            </p:cNvSpPr>
            <p:nvPr/>
          </p:nvSpPr>
          <p:spPr bwMode="auto">
            <a:xfrm>
              <a:off x="519" y="1711"/>
              <a:ext cx="20" cy="1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8" name="Rectangle 55">
              <a:extLst>
                <a:ext uri="{FF2B5EF4-FFF2-40B4-BE49-F238E27FC236}">
                  <a16:creationId xmlns:a16="http://schemas.microsoft.com/office/drawing/2014/main" id="{218C68D9-2247-4CEE-8F49-7F1F388BC919}"/>
                </a:ext>
              </a:extLst>
            </p:cNvPr>
            <p:cNvSpPr>
              <a:spLocks noChangeArrowheads="1"/>
            </p:cNvSpPr>
            <p:nvPr/>
          </p:nvSpPr>
          <p:spPr bwMode="auto">
            <a:xfrm>
              <a:off x="539" y="1874"/>
              <a:ext cx="292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9" name="Rectangle 56">
              <a:extLst>
                <a:ext uri="{FF2B5EF4-FFF2-40B4-BE49-F238E27FC236}">
                  <a16:creationId xmlns:a16="http://schemas.microsoft.com/office/drawing/2014/main" id="{85AABBF3-8AEC-4FA1-AE15-7735D165AD0F}"/>
                </a:ext>
              </a:extLst>
            </p:cNvPr>
            <p:cNvSpPr>
              <a:spLocks noChangeArrowheads="1"/>
            </p:cNvSpPr>
            <p:nvPr/>
          </p:nvSpPr>
          <p:spPr bwMode="auto">
            <a:xfrm>
              <a:off x="3442" y="1726"/>
              <a:ext cx="21" cy="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0" name="Line 57">
              <a:extLst>
                <a:ext uri="{FF2B5EF4-FFF2-40B4-BE49-F238E27FC236}">
                  <a16:creationId xmlns:a16="http://schemas.microsoft.com/office/drawing/2014/main" id="{6E5FF634-1BFF-4EC3-8DA3-74788476B1E3}"/>
                </a:ext>
              </a:extLst>
            </p:cNvPr>
            <p:cNvSpPr>
              <a:spLocks noChangeShapeType="1"/>
            </p:cNvSpPr>
            <p:nvPr/>
          </p:nvSpPr>
          <p:spPr bwMode="auto">
            <a:xfrm>
              <a:off x="529" y="2193"/>
              <a:ext cx="5024"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1" name="Rectangle 58">
              <a:extLst>
                <a:ext uri="{FF2B5EF4-FFF2-40B4-BE49-F238E27FC236}">
                  <a16:creationId xmlns:a16="http://schemas.microsoft.com/office/drawing/2014/main" id="{929A66B1-BFED-4AB4-AAA3-92FEFEE820D0}"/>
                </a:ext>
              </a:extLst>
            </p:cNvPr>
            <p:cNvSpPr>
              <a:spLocks noChangeArrowheads="1"/>
            </p:cNvSpPr>
            <p:nvPr/>
          </p:nvSpPr>
          <p:spPr bwMode="auto">
            <a:xfrm>
              <a:off x="529" y="2193"/>
              <a:ext cx="5024"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2" name="Line 59">
              <a:extLst>
                <a:ext uri="{FF2B5EF4-FFF2-40B4-BE49-F238E27FC236}">
                  <a16:creationId xmlns:a16="http://schemas.microsoft.com/office/drawing/2014/main" id="{987E9A51-9865-4174-BB1C-E572FF2AC2B5}"/>
                </a:ext>
              </a:extLst>
            </p:cNvPr>
            <p:cNvSpPr>
              <a:spLocks noChangeShapeType="1"/>
            </p:cNvSpPr>
            <p:nvPr/>
          </p:nvSpPr>
          <p:spPr bwMode="auto">
            <a:xfrm>
              <a:off x="5553" y="1088"/>
              <a:ext cx="0" cy="110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3" name="Rectangle 60">
              <a:extLst>
                <a:ext uri="{FF2B5EF4-FFF2-40B4-BE49-F238E27FC236}">
                  <a16:creationId xmlns:a16="http://schemas.microsoft.com/office/drawing/2014/main" id="{5FB848A7-AD74-478D-AF23-DFF4A6C31553}"/>
                </a:ext>
              </a:extLst>
            </p:cNvPr>
            <p:cNvSpPr>
              <a:spLocks noChangeArrowheads="1"/>
            </p:cNvSpPr>
            <p:nvPr/>
          </p:nvSpPr>
          <p:spPr bwMode="auto">
            <a:xfrm>
              <a:off x="5553" y="1088"/>
              <a:ext cx="10" cy="110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4" name="Line 61">
              <a:extLst>
                <a:ext uri="{FF2B5EF4-FFF2-40B4-BE49-F238E27FC236}">
                  <a16:creationId xmlns:a16="http://schemas.microsoft.com/office/drawing/2014/main" id="{3DB6305A-4940-4209-BB60-77C25C3FEE81}"/>
                </a:ext>
              </a:extLst>
            </p:cNvPr>
            <p:cNvSpPr>
              <a:spLocks noChangeShapeType="1"/>
            </p:cNvSpPr>
            <p:nvPr/>
          </p:nvSpPr>
          <p:spPr bwMode="auto">
            <a:xfrm>
              <a:off x="6459" y="1088"/>
              <a:ext cx="0" cy="110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5" name="Rectangle 62">
              <a:extLst>
                <a:ext uri="{FF2B5EF4-FFF2-40B4-BE49-F238E27FC236}">
                  <a16:creationId xmlns:a16="http://schemas.microsoft.com/office/drawing/2014/main" id="{7C949463-2EFC-4F52-89EA-9D467BF757FB}"/>
                </a:ext>
              </a:extLst>
            </p:cNvPr>
            <p:cNvSpPr>
              <a:spLocks noChangeArrowheads="1"/>
            </p:cNvSpPr>
            <p:nvPr/>
          </p:nvSpPr>
          <p:spPr bwMode="auto">
            <a:xfrm>
              <a:off x="6459" y="1088"/>
              <a:ext cx="10" cy="110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6" name="Line 63">
              <a:extLst>
                <a:ext uri="{FF2B5EF4-FFF2-40B4-BE49-F238E27FC236}">
                  <a16:creationId xmlns:a16="http://schemas.microsoft.com/office/drawing/2014/main" id="{F231D48E-730F-47EE-831A-12A33D67F17D}"/>
                </a:ext>
              </a:extLst>
            </p:cNvPr>
            <p:cNvSpPr>
              <a:spLocks noChangeShapeType="1"/>
            </p:cNvSpPr>
            <p:nvPr/>
          </p:nvSpPr>
          <p:spPr bwMode="auto">
            <a:xfrm>
              <a:off x="2629" y="1890"/>
              <a:ext cx="0" cy="31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7" name="Rectangle 64">
              <a:extLst>
                <a:ext uri="{FF2B5EF4-FFF2-40B4-BE49-F238E27FC236}">
                  <a16:creationId xmlns:a16="http://schemas.microsoft.com/office/drawing/2014/main" id="{14B1E87B-DA69-47EB-9E9F-24716D5305C0}"/>
                </a:ext>
              </a:extLst>
            </p:cNvPr>
            <p:cNvSpPr>
              <a:spLocks noChangeArrowheads="1"/>
            </p:cNvSpPr>
            <p:nvPr/>
          </p:nvSpPr>
          <p:spPr bwMode="auto">
            <a:xfrm>
              <a:off x="2629" y="1890"/>
              <a:ext cx="10" cy="3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8" name="Line 65">
              <a:extLst>
                <a:ext uri="{FF2B5EF4-FFF2-40B4-BE49-F238E27FC236}">
                  <a16:creationId xmlns:a16="http://schemas.microsoft.com/office/drawing/2014/main" id="{77020395-F894-4916-AE6F-4147401388DF}"/>
                </a:ext>
              </a:extLst>
            </p:cNvPr>
            <p:cNvSpPr>
              <a:spLocks noChangeShapeType="1"/>
            </p:cNvSpPr>
            <p:nvPr/>
          </p:nvSpPr>
          <p:spPr bwMode="auto">
            <a:xfrm>
              <a:off x="3453" y="1890"/>
              <a:ext cx="0" cy="31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9" name="Rectangle 66">
              <a:extLst>
                <a:ext uri="{FF2B5EF4-FFF2-40B4-BE49-F238E27FC236}">
                  <a16:creationId xmlns:a16="http://schemas.microsoft.com/office/drawing/2014/main" id="{A8E193D3-1EE2-41DA-B426-6842042D9164}"/>
                </a:ext>
              </a:extLst>
            </p:cNvPr>
            <p:cNvSpPr>
              <a:spLocks noChangeArrowheads="1"/>
            </p:cNvSpPr>
            <p:nvPr/>
          </p:nvSpPr>
          <p:spPr bwMode="auto">
            <a:xfrm>
              <a:off x="3453" y="1890"/>
              <a:ext cx="10" cy="3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0" name="Line 67">
              <a:extLst>
                <a:ext uri="{FF2B5EF4-FFF2-40B4-BE49-F238E27FC236}">
                  <a16:creationId xmlns:a16="http://schemas.microsoft.com/office/drawing/2014/main" id="{3A683FC0-0F37-49E9-98B0-81F146BD233C}"/>
                </a:ext>
              </a:extLst>
            </p:cNvPr>
            <p:cNvSpPr>
              <a:spLocks noChangeShapeType="1"/>
            </p:cNvSpPr>
            <p:nvPr/>
          </p:nvSpPr>
          <p:spPr bwMode="auto">
            <a:xfrm>
              <a:off x="529" y="2349"/>
              <a:ext cx="5024"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1" name="Rectangle 68">
              <a:extLst>
                <a:ext uri="{FF2B5EF4-FFF2-40B4-BE49-F238E27FC236}">
                  <a16:creationId xmlns:a16="http://schemas.microsoft.com/office/drawing/2014/main" id="{60FD7047-07F7-40C8-B675-879908C0EDFE}"/>
                </a:ext>
              </a:extLst>
            </p:cNvPr>
            <p:cNvSpPr>
              <a:spLocks noChangeArrowheads="1"/>
            </p:cNvSpPr>
            <p:nvPr/>
          </p:nvSpPr>
          <p:spPr bwMode="auto">
            <a:xfrm>
              <a:off x="529" y="2349"/>
              <a:ext cx="5024"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2" name="Line 69">
              <a:extLst>
                <a:ext uri="{FF2B5EF4-FFF2-40B4-BE49-F238E27FC236}">
                  <a16:creationId xmlns:a16="http://schemas.microsoft.com/office/drawing/2014/main" id="{BC23D417-7F60-42FE-8E11-173209822D42}"/>
                </a:ext>
              </a:extLst>
            </p:cNvPr>
            <p:cNvSpPr>
              <a:spLocks noChangeShapeType="1"/>
            </p:cNvSpPr>
            <p:nvPr/>
          </p:nvSpPr>
          <p:spPr bwMode="auto">
            <a:xfrm>
              <a:off x="1631" y="1890"/>
              <a:ext cx="0" cy="31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3" name="Rectangle 70">
              <a:extLst>
                <a:ext uri="{FF2B5EF4-FFF2-40B4-BE49-F238E27FC236}">
                  <a16:creationId xmlns:a16="http://schemas.microsoft.com/office/drawing/2014/main" id="{913C6769-4737-4833-AD82-B5E0EB95AA7F}"/>
                </a:ext>
              </a:extLst>
            </p:cNvPr>
            <p:cNvSpPr>
              <a:spLocks noChangeArrowheads="1"/>
            </p:cNvSpPr>
            <p:nvPr/>
          </p:nvSpPr>
          <p:spPr bwMode="auto">
            <a:xfrm>
              <a:off x="1631" y="1890"/>
              <a:ext cx="10" cy="3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4" name="Line 71">
              <a:extLst>
                <a:ext uri="{FF2B5EF4-FFF2-40B4-BE49-F238E27FC236}">
                  <a16:creationId xmlns:a16="http://schemas.microsoft.com/office/drawing/2014/main" id="{4602EEB1-329D-46C9-A17E-0DC92AD55432}"/>
                </a:ext>
              </a:extLst>
            </p:cNvPr>
            <p:cNvSpPr>
              <a:spLocks noChangeShapeType="1"/>
            </p:cNvSpPr>
            <p:nvPr/>
          </p:nvSpPr>
          <p:spPr bwMode="auto">
            <a:xfrm>
              <a:off x="2042" y="1890"/>
              <a:ext cx="0" cy="31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5" name="Rectangle 72">
              <a:extLst>
                <a:ext uri="{FF2B5EF4-FFF2-40B4-BE49-F238E27FC236}">
                  <a16:creationId xmlns:a16="http://schemas.microsoft.com/office/drawing/2014/main" id="{A71B8A76-9971-436E-A586-24F32B57E77D}"/>
                </a:ext>
              </a:extLst>
            </p:cNvPr>
            <p:cNvSpPr>
              <a:spLocks noChangeArrowheads="1"/>
            </p:cNvSpPr>
            <p:nvPr/>
          </p:nvSpPr>
          <p:spPr bwMode="auto">
            <a:xfrm>
              <a:off x="2042" y="1890"/>
              <a:ext cx="11" cy="3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6" name="Line 73">
              <a:extLst>
                <a:ext uri="{FF2B5EF4-FFF2-40B4-BE49-F238E27FC236}">
                  <a16:creationId xmlns:a16="http://schemas.microsoft.com/office/drawing/2014/main" id="{96B9F42E-DA15-4107-AE7F-B8B9B41F94C8}"/>
                </a:ext>
              </a:extLst>
            </p:cNvPr>
            <p:cNvSpPr>
              <a:spLocks noChangeShapeType="1"/>
            </p:cNvSpPr>
            <p:nvPr/>
          </p:nvSpPr>
          <p:spPr bwMode="auto">
            <a:xfrm>
              <a:off x="529" y="2505"/>
              <a:ext cx="5024"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7" name="Rectangle 74">
              <a:extLst>
                <a:ext uri="{FF2B5EF4-FFF2-40B4-BE49-F238E27FC236}">
                  <a16:creationId xmlns:a16="http://schemas.microsoft.com/office/drawing/2014/main" id="{CB9239A7-7719-43D3-8ADD-9FD6368DF6E0}"/>
                </a:ext>
              </a:extLst>
            </p:cNvPr>
            <p:cNvSpPr>
              <a:spLocks noChangeArrowheads="1"/>
            </p:cNvSpPr>
            <p:nvPr/>
          </p:nvSpPr>
          <p:spPr bwMode="auto">
            <a:xfrm>
              <a:off x="529" y="2505"/>
              <a:ext cx="5024"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8" name="Line 75">
              <a:extLst>
                <a:ext uri="{FF2B5EF4-FFF2-40B4-BE49-F238E27FC236}">
                  <a16:creationId xmlns:a16="http://schemas.microsoft.com/office/drawing/2014/main" id="{081F30CE-1225-424D-A28C-8FE03CCD2EF3}"/>
                </a:ext>
              </a:extLst>
            </p:cNvPr>
            <p:cNvSpPr>
              <a:spLocks noChangeShapeType="1"/>
            </p:cNvSpPr>
            <p:nvPr/>
          </p:nvSpPr>
          <p:spPr bwMode="auto">
            <a:xfrm>
              <a:off x="529" y="1890"/>
              <a:ext cx="0" cy="92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9" name="Rectangle 76">
              <a:extLst>
                <a:ext uri="{FF2B5EF4-FFF2-40B4-BE49-F238E27FC236}">
                  <a16:creationId xmlns:a16="http://schemas.microsoft.com/office/drawing/2014/main" id="{EF26AE69-A943-4CF1-8E66-26227C30675E}"/>
                </a:ext>
              </a:extLst>
            </p:cNvPr>
            <p:cNvSpPr>
              <a:spLocks noChangeArrowheads="1"/>
            </p:cNvSpPr>
            <p:nvPr/>
          </p:nvSpPr>
          <p:spPr bwMode="auto">
            <a:xfrm>
              <a:off x="529" y="1890"/>
              <a:ext cx="10" cy="92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0" name="Line 77">
              <a:extLst>
                <a:ext uri="{FF2B5EF4-FFF2-40B4-BE49-F238E27FC236}">
                  <a16:creationId xmlns:a16="http://schemas.microsoft.com/office/drawing/2014/main" id="{B79F0A89-453E-480B-A479-914D26ADD59D}"/>
                </a:ext>
              </a:extLst>
            </p:cNvPr>
            <p:cNvSpPr>
              <a:spLocks noChangeShapeType="1"/>
            </p:cNvSpPr>
            <p:nvPr/>
          </p:nvSpPr>
          <p:spPr bwMode="auto">
            <a:xfrm>
              <a:off x="1631" y="2512"/>
              <a:ext cx="0" cy="15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1" name="Rectangle 78">
              <a:extLst>
                <a:ext uri="{FF2B5EF4-FFF2-40B4-BE49-F238E27FC236}">
                  <a16:creationId xmlns:a16="http://schemas.microsoft.com/office/drawing/2014/main" id="{1F174FB9-D672-4CF6-9AB5-D193C0310E8B}"/>
                </a:ext>
              </a:extLst>
            </p:cNvPr>
            <p:cNvSpPr>
              <a:spLocks noChangeArrowheads="1"/>
            </p:cNvSpPr>
            <p:nvPr/>
          </p:nvSpPr>
          <p:spPr bwMode="auto">
            <a:xfrm>
              <a:off x="1631" y="2512"/>
              <a:ext cx="10" cy="15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2" name="Line 79">
              <a:extLst>
                <a:ext uri="{FF2B5EF4-FFF2-40B4-BE49-F238E27FC236}">
                  <a16:creationId xmlns:a16="http://schemas.microsoft.com/office/drawing/2014/main" id="{C89FC5C1-A7D9-4CD9-9F56-D2AC0781F441}"/>
                </a:ext>
              </a:extLst>
            </p:cNvPr>
            <p:cNvSpPr>
              <a:spLocks noChangeShapeType="1"/>
            </p:cNvSpPr>
            <p:nvPr/>
          </p:nvSpPr>
          <p:spPr bwMode="auto">
            <a:xfrm>
              <a:off x="529" y="2816"/>
              <a:ext cx="15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3" name="Rectangle 80">
              <a:extLst>
                <a:ext uri="{FF2B5EF4-FFF2-40B4-BE49-F238E27FC236}">
                  <a16:creationId xmlns:a16="http://schemas.microsoft.com/office/drawing/2014/main" id="{2E40F878-4F19-498B-840D-1CC49243619A}"/>
                </a:ext>
              </a:extLst>
            </p:cNvPr>
            <p:cNvSpPr>
              <a:spLocks noChangeArrowheads="1"/>
            </p:cNvSpPr>
            <p:nvPr/>
          </p:nvSpPr>
          <p:spPr bwMode="auto">
            <a:xfrm>
              <a:off x="529" y="2816"/>
              <a:ext cx="15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4" name="Line 81">
              <a:extLst>
                <a:ext uri="{FF2B5EF4-FFF2-40B4-BE49-F238E27FC236}">
                  <a16:creationId xmlns:a16="http://schemas.microsoft.com/office/drawing/2014/main" id="{433680F7-011C-4374-87FF-2EC0E02BBB53}"/>
                </a:ext>
              </a:extLst>
            </p:cNvPr>
            <p:cNvSpPr>
              <a:spLocks noChangeShapeType="1"/>
            </p:cNvSpPr>
            <p:nvPr/>
          </p:nvSpPr>
          <p:spPr bwMode="auto">
            <a:xfrm>
              <a:off x="2042" y="2512"/>
              <a:ext cx="0" cy="30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5" name="Rectangle 82">
              <a:extLst>
                <a:ext uri="{FF2B5EF4-FFF2-40B4-BE49-F238E27FC236}">
                  <a16:creationId xmlns:a16="http://schemas.microsoft.com/office/drawing/2014/main" id="{D0E572D8-2043-48C5-A85A-965707887C24}"/>
                </a:ext>
              </a:extLst>
            </p:cNvPr>
            <p:cNvSpPr>
              <a:spLocks noChangeArrowheads="1"/>
            </p:cNvSpPr>
            <p:nvPr/>
          </p:nvSpPr>
          <p:spPr bwMode="auto">
            <a:xfrm>
              <a:off x="2042" y="2512"/>
              <a:ext cx="11" cy="30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6" name="Line 83">
              <a:extLst>
                <a:ext uri="{FF2B5EF4-FFF2-40B4-BE49-F238E27FC236}">
                  <a16:creationId xmlns:a16="http://schemas.microsoft.com/office/drawing/2014/main" id="{23673308-9186-40CB-982F-5A964457BD1E}"/>
                </a:ext>
              </a:extLst>
            </p:cNvPr>
            <p:cNvSpPr>
              <a:spLocks noChangeShapeType="1"/>
            </p:cNvSpPr>
            <p:nvPr/>
          </p:nvSpPr>
          <p:spPr bwMode="auto">
            <a:xfrm>
              <a:off x="2629" y="2357"/>
              <a:ext cx="0" cy="87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7" name="Rectangle 84">
              <a:extLst>
                <a:ext uri="{FF2B5EF4-FFF2-40B4-BE49-F238E27FC236}">
                  <a16:creationId xmlns:a16="http://schemas.microsoft.com/office/drawing/2014/main" id="{0640D389-B017-4AE8-BF16-0DCF4A951136}"/>
                </a:ext>
              </a:extLst>
            </p:cNvPr>
            <p:cNvSpPr>
              <a:spLocks noChangeArrowheads="1"/>
            </p:cNvSpPr>
            <p:nvPr/>
          </p:nvSpPr>
          <p:spPr bwMode="auto">
            <a:xfrm>
              <a:off x="2629" y="2357"/>
              <a:ext cx="10" cy="87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8" name="Line 85">
              <a:extLst>
                <a:ext uri="{FF2B5EF4-FFF2-40B4-BE49-F238E27FC236}">
                  <a16:creationId xmlns:a16="http://schemas.microsoft.com/office/drawing/2014/main" id="{0AE2C9F2-6045-44A2-981A-1D8C7F72A98B}"/>
                </a:ext>
              </a:extLst>
            </p:cNvPr>
            <p:cNvSpPr>
              <a:spLocks noChangeShapeType="1"/>
            </p:cNvSpPr>
            <p:nvPr/>
          </p:nvSpPr>
          <p:spPr bwMode="auto">
            <a:xfrm>
              <a:off x="3453" y="2357"/>
              <a:ext cx="0" cy="87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9" name="Rectangle 86">
              <a:extLst>
                <a:ext uri="{FF2B5EF4-FFF2-40B4-BE49-F238E27FC236}">
                  <a16:creationId xmlns:a16="http://schemas.microsoft.com/office/drawing/2014/main" id="{EE7AAB5D-D46A-411B-A5F1-6C8420F8A48D}"/>
                </a:ext>
              </a:extLst>
            </p:cNvPr>
            <p:cNvSpPr>
              <a:spLocks noChangeArrowheads="1"/>
            </p:cNvSpPr>
            <p:nvPr/>
          </p:nvSpPr>
          <p:spPr bwMode="auto">
            <a:xfrm>
              <a:off x="3453" y="2357"/>
              <a:ext cx="10" cy="87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0" name="Line 87">
              <a:extLst>
                <a:ext uri="{FF2B5EF4-FFF2-40B4-BE49-F238E27FC236}">
                  <a16:creationId xmlns:a16="http://schemas.microsoft.com/office/drawing/2014/main" id="{AF59CD06-DC33-4E69-9AFE-D26C0494F3A5}"/>
                </a:ext>
              </a:extLst>
            </p:cNvPr>
            <p:cNvSpPr>
              <a:spLocks noChangeShapeType="1"/>
            </p:cNvSpPr>
            <p:nvPr/>
          </p:nvSpPr>
          <p:spPr bwMode="auto">
            <a:xfrm>
              <a:off x="2629" y="3384"/>
              <a:ext cx="0" cy="5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1" name="Rectangle 88">
              <a:extLst>
                <a:ext uri="{FF2B5EF4-FFF2-40B4-BE49-F238E27FC236}">
                  <a16:creationId xmlns:a16="http://schemas.microsoft.com/office/drawing/2014/main" id="{AA0D74D1-AA8A-4C95-9001-B1995E7F0813}"/>
                </a:ext>
              </a:extLst>
            </p:cNvPr>
            <p:cNvSpPr>
              <a:spLocks noChangeArrowheads="1"/>
            </p:cNvSpPr>
            <p:nvPr/>
          </p:nvSpPr>
          <p:spPr bwMode="auto">
            <a:xfrm>
              <a:off x="2629" y="3384"/>
              <a:ext cx="10" cy="5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2" name="Line 89">
              <a:extLst>
                <a:ext uri="{FF2B5EF4-FFF2-40B4-BE49-F238E27FC236}">
                  <a16:creationId xmlns:a16="http://schemas.microsoft.com/office/drawing/2014/main" id="{B7DAFD23-0AC1-4830-8CE2-6B3242FE4A9C}"/>
                </a:ext>
              </a:extLst>
            </p:cNvPr>
            <p:cNvSpPr>
              <a:spLocks noChangeShapeType="1"/>
            </p:cNvSpPr>
            <p:nvPr/>
          </p:nvSpPr>
          <p:spPr bwMode="auto">
            <a:xfrm>
              <a:off x="3453" y="3384"/>
              <a:ext cx="0" cy="36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3" name="Rectangle 90">
              <a:extLst>
                <a:ext uri="{FF2B5EF4-FFF2-40B4-BE49-F238E27FC236}">
                  <a16:creationId xmlns:a16="http://schemas.microsoft.com/office/drawing/2014/main" id="{78CFAF9E-BA51-4C5D-B69A-052EBCCED6E1}"/>
                </a:ext>
              </a:extLst>
            </p:cNvPr>
            <p:cNvSpPr>
              <a:spLocks noChangeArrowheads="1"/>
            </p:cNvSpPr>
            <p:nvPr/>
          </p:nvSpPr>
          <p:spPr bwMode="auto">
            <a:xfrm>
              <a:off x="3453" y="3384"/>
              <a:ext cx="10" cy="36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4" name="Line 91">
              <a:extLst>
                <a:ext uri="{FF2B5EF4-FFF2-40B4-BE49-F238E27FC236}">
                  <a16:creationId xmlns:a16="http://schemas.microsoft.com/office/drawing/2014/main" id="{26929577-E2B1-4794-AD60-231E710D48C6}"/>
                </a:ext>
              </a:extLst>
            </p:cNvPr>
            <p:cNvSpPr>
              <a:spLocks noChangeShapeType="1"/>
            </p:cNvSpPr>
            <p:nvPr/>
          </p:nvSpPr>
          <p:spPr bwMode="auto">
            <a:xfrm>
              <a:off x="3453" y="3906"/>
              <a:ext cx="0" cy="7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5" name="Rectangle 92">
              <a:extLst>
                <a:ext uri="{FF2B5EF4-FFF2-40B4-BE49-F238E27FC236}">
                  <a16:creationId xmlns:a16="http://schemas.microsoft.com/office/drawing/2014/main" id="{C13A54A2-8A00-46F8-A527-116962BAB6AF}"/>
                </a:ext>
              </a:extLst>
            </p:cNvPr>
            <p:cNvSpPr>
              <a:spLocks noChangeArrowheads="1"/>
            </p:cNvSpPr>
            <p:nvPr/>
          </p:nvSpPr>
          <p:spPr bwMode="auto">
            <a:xfrm>
              <a:off x="3453" y="3906"/>
              <a:ext cx="10" cy="7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6" name="Line 93">
              <a:extLst>
                <a:ext uri="{FF2B5EF4-FFF2-40B4-BE49-F238E27FC236}">
                  <a16:creationId xmlns:a16="http://schemas.microsoft.com/office/drawing/2014/main" id="{1B5FAD80-D261-47F2-909D-48EB67A399FD}"/>
                </a:ext>
              </a:extLst>
            </p:cNvPr>
            <p:cNvSpPr>
              <a:spLocks noChangeShapeType="1"/>
            </p:cNvSpPr>
            <p:nvPr/>
          </p:nvSpPr>
          <p:spPr bwMode="auto">
            <a:xfrm>
              <a:off x="529" y="2824"/>
              <a:ext cx="1" cy="131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7" name="Rectangle 94">
              <a:extLst>
                <a:ext uri="{FF2B5EF4-FFF2-40B4-BE49-F238E27FC236}">
                  <a16:creationId xmlns:a16="http://schemas.microsoft.com/office/drawing/2014/main" id="{24C43428-D603-4C2E-B87F-420DC2D36C1E}"/>
                </a:ext>
              </a:extLst>
            </p:cNvPr>
            <p:cNvSpPr>
              <a:spLocks noChangeArrowheads="1"/>
            </p:cNvSpPr>
            <p:nvPr/>
          </p:nvSpPr>
          <p:spPr bwMode="auto">
            <a:xfrm>
              <a:off x="529" y="2824"/>
              <a:ext cx="10" cy="132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8" name="Line 95">
              <a:extLst>
                <a:ext uri="{FF2B5EF4-FFF2-40B4-BE49-F238E27FC236}">
                  <a16:creationId xmlns:a16="http://schemas.microsoft.com/office/drawing/2014/main" id="{2EE65AF7-7B15-44E6-AF20-1E98A8D71CC8}"/>
                </a:ext>
              </a:extLst>
            </p:cNvPr>
            <p:cNvSpPr>
              <a:spLocks noChangeShapeType="1"/>
            </p:cNvSpPr>
            <p:nvPr/>
          </p:nvSpPr>
          <p:spPr bwMode="auto">
            <a:xfrm>
              <a:off x="1631" y="2824"/>
              <a:ext cx="1" cy="131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9" name="Rectangle 96">
              <a:extLst>
                <a:ext uri="{FF2B5EF4-FFF2-40B4-BE49-F238E27FC236}">
                  <a16:creationId xmlns:a16="http://schemas.microsoft.com/office/drawing/2014/main" id="{6E612AFB-D86B-45C9-9A67-473EA3C2F6AF}"/>
                </a:ext>
              </a:extLst>
            </p:cNvPr>
            <p:cNvSpPr>
              <a:spLocks noChangeArrowheads="1"/>
            </p:cNvSpPr>
            <p:nvPr/>
          </p:nvSpPr>
          <p:spPr bwMode="auto">
            <a:xfrm>
              <a:off x="1631" y="2824"/>
              <a:ext cx="10" cy="132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0" name="Line 97">
              <a:extLst>
                <a:ext uri="{FF2B5EF4-FFF2-40B4-BE49-F238E27FC236}">
                  <a16:creationId xmlns:a16="http://schemas.microsoft.com/office/drawing/2014/main" id="{EF5A8E9E-5E59-45B1-B42F-090E48513676}"/>
                </a:ext>
              </a:extLst>
            </p:cNvPr>
            <p:cNvSpPr>
              <a:spLocks noChangeShapeType="1"/>
            </p:cNvSpPr>
            <p:nvPr/>
          </p:nvSpPr>
          <p:spPr bwMode="auto">
            <a:xfrm>
              <a:off x="2042" y="2824"/>
              <a:ext cx="1" cy="131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1" name="Rectangle 98">
              <a:extLst>
                <a:ext uri="{FF2B5EF4-FFF2-40B4-BE49-F238E27FC236}">
                  <a16:creationId xmlns:a16="http://schemas.microsoft.com/office/drawing/2014/main" id="{E7220DD4-0D47-455D-AA08-D4712ECFA6A4}"/>
                </a:ext>
              </a:extLst>
            </p:cNvPr>
            <p:cNvSpPr>
              <a:spLocks noChangeArrowheads="1"/>
            </p:cNvSpPr>
            <p:nvPr/>
          </p:nvSpPr>
          <p:spPr bwMode="auto">
            <a:xfrm>
              <a:off x="2042" y="2824"/>
              <a:ext cx="11" cy="132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2" name="Line 99">
              <a:extLst>
                <a:ext uri="{FF2B5EF4-FFF2-40B4-BE49-F238E27FC236}">
                  <a16:creationId xmlns:a16="http://schemas.microsoft.com/office/drawing/2014/main" id="{92522CDD-43E6-4E3F-95DC-20E76E4CDFD9}"/>
                </a:ext>
              </a:extLst>
            </p:cNvPr>
            <p:cNvSpPr>
              <a:spLocks noChangeShapeType="1"/>
            </p:cNvSpPr>
            <p:nvPr/>
          </p:nvSpPr>
          <p:spPr bwMode="auto">
            <a:xfrm>
              <a:off x="2629" y="3594"/>
              <a:ext cx="1" cy="54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3" name="Rectangle 100">
              <a:extLst>
                <a:ext uri="{FF2B5EF4-FFF2-40B4-BE49-F238E27FC236}">
                  <a16:creationId xmlns:a16="http://schemas.microsoft.com/office/drawing/2014/main" id="{912742D5-31F5-4BCE-9711-B9709EAD9E92}"/>
                </a:ext>
              </a:extLst>
            </p:cNvPr>
            <p:cNvSpPr>
              <a:spLocks noChangeArrowheads="1"/>
            </p:cNvSpPr>
            <p:nvPr/>
          </p:nvSpPr>
          <p:spPr bwMode="auto">
            <a:xfrm>
              <a:off x="2629" y="3594"/>
              <a:ext cx="10" cy="5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4" name="Line 101">
              <a:extLst>
                <a:ext uri="{FF2B5EF4-FFF2-40B4-BE49-F238E27FC236}">
                  <a16:creationId xmlns:a16="http://schemas.microsoft.com/office/drawing/2014/main" id="{9E0514F8-67BE-4140-B708-87F1BF760364}"/>
                </a:ext>
              </a:extLst>
            </p:cNvPr>
            <p:cNvSpPr>
              <a:spLocks noChangeShapeType="1"/>
            </p:cNvSpPr>
            <p:nvPr/>
          </p:nvSpPr>
          <p:spPr bwMode="auto">
            <a:xfrm>
              <a:off x="3453" y="413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5" name="Rectangle 102">
              <a:extLst>
                <a:ext uri="{FF2B5EF4-FFF2-40B4-BE49-F238E27FC236}">
                  <a16:creationId xmlns:a16="http://schemas.microsoft.com/office/drawing/2014/main" id="{1B327ED7-470D-4712-9362-0539072E0BF4}"/>
                </a:ext>
              </a:extLst>
            </p:cNvPr>
            <p:cNvSpPr>
              <a:spLocks noChangeArrowheads="1"/>
            </p:cNvSpPr>
            <p:nvPr/>
          </p:nvSpPr>
          <p:spPr bwMode="auto">
            <a:xfrm>
              <a:off x="3453" y="4139"/>
              <a:ext cx="1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6" name="Line 103">
              <a:extLst>
                <a:ext uri="{FF2B5EF4-FFF2-40B4-BE49-F238E27FC236}">
                  <a16:creationId xmlns:a16="http://schemas.microsoft.com/office/drawing/2014/main" id="{265A75E6-5205-4510-BA86-705ECF2E1394}"/>
                </a:ext>
              </a:extLst>
            </p:cNvPr>
            <p:cNvSpPr>
              <a:spLocks noChangeShapeType="1"/>
            </p:cNvSpPr>
            <p:nvPr/>
          </p:nvSpPr>
          <p:spPr bwMode="auto">
            <a:xfrm>
              <a:off x="5553" y="2512"/>
              <a:ext cx="1" cy="162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7" name="Rectangle 104">
              <a:extLst>
                <a:ext uri="{FF2B5EF4-FFF2-40B4-BE49-F238E27FC236}">
                  <a16:creationId xmlns:a16="http://schemas.microsoft.com/office/drawing/2014/main" id="{FC6672CB-A9F3-4AE4-A379-94531586763F}"/>
                </a:ext>
              </a:extLst>
            </p:cNvPr>
            <p:cNvSpPr>
              <a:spLocks noChangeArrowheads="1"/>
            </p:cNvSpPr>
            <p:nvPr/>
          </p:nvSpPr>
          <p:spPr bwMode="auto">
            <a:xfrm>
              <a:off x="5553" y="2512"/>
              <a:ext cx="10" cy="163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8" name="Line 105">
              <a:extLst>
                <a:ext uri="{FF2B5EF4-FFF2-40B4-BE49-F238E27FC236}">
                  <a16:creationId xmlns:a16="http://schemas.microsoft.com/office/drawing/2014/main" id="{D71BD5F9-3DD7-48E6-B9B5-067361E331C6}"/>
                </a:ext>
              </a:extLst>
            </p:cNvPr>
            <p:cNvSpPr>
              <a:spLocks noChangeShapeType="1"/>
            </p:cNvSpPr>
            <p:nvPr/>
          </p:nvSpPr>
          <p:spPr bwMode="auto">
            <a:xfrm>
              <a:off x="6459" y="2512"/>
              <a:ext cx="1" cy="162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9" name="Rectangle 106">
              <a:extLst>
                <a:ext uri="{FF2B5EF4-FFF2-40B4-BE49-F238E27FC236}">
                  <a16:creationId xmlns:a16="http://schemas.microsoft.com/office/drawing/2014/main" id="{5038DF93-5E05-41C2-AEF8-48EE7A45A83A}"/>
                </a:ext>
              </a:extLst>
            </p:cNvPr>
            <p:cNvSpPr>
              <a:spLocks noChangeArrowheads="1"/>
            </p:cNvSpPr>
            <p:nvPr/>
          </p:nvSpPr>
          <p:spPr bwMode="auto">
            <a:xfrm>
              <a:off x="6459" y="2512"/>
              <a:ext cx="10" cy="163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0" name="Line 107">
              <a:extLst>
                <a:ext uri="{FF2B5EF4-FFF2-40B4-BE49-F238E27FC236}">
                  <a16:creationId xmlns:a16="http://schemas.microsoft.com/office/drawing/2014/main" id="{B385E34B-FF2C-4D5A-A2AE-90CAF31EAAC1}"/>
                </a:ext>
              </a:extLst>
            </p:cNvPr>
            <p:cNvSpPr>
              <a:spLocks noChangeShapeType="1"/>
            </p:cNvSpPr>
            <p:nvPr/>
          </p:nvSpPr>
          <p:spPr bwMode="auto">
            <a:xfrm>
              <a:off x="529" y="1088"/>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1" name="Rectangle 108">
              <a:extLst>
                <a:ext uri="{FF2B5EF4-FFF2-40B4-BE49-F238E27FC236}">
                  <a16:creationId xmlns:a16="http://schemas.microsoft.com/office/drawing/2014/main" id="{1335E1F7-CE4A-4099-9533-5290255076B8}"/>
                </a:ext>
              </a:extLst>
            </p:cNvPr>
            <p:cNvSpPr>
              <a:spLocks noChangeArrowheads="1"/>
            </p:cNvSpPr>
            <p:nvPr/>
          </p:nvSpPr>
          <p:spPr bwMode="auto">
            <a:xfrm>
              <a:off x="529" y="1088"/>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2" name="Line 109">
              <a:extLst>
                <a:ext uri="{FF2B5EF4-FFF2-40B4-BE49-F238E27FC236}">
                  <a16:creationId xmlns:a16="http://schemas.microsoft.com/office/drawing/2014/main" id="{4C3BA7D2-5006-494C-AB6F-6AA76D32A63D}"/>
                </a:ext>
              </a:extLst>
            </p:cNvPr>
            <p:cNvSpPr>
              <a:spLocks noChangeShapeType="1"/>
            </p:cNvSpPr>
            <p:nvPr/>
          </p:nvSpPr>
          <p:spPr bwMode="auto">
            <a:xfrm>
              <a:off x="529" y="1244"/>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3" name="Rectangle 110">
              <a:extLst>
                <a:ext uri="{FF2B5EF4-FFF2-40B4-BE49-F238E27FC236}">
                  <a16:creationId xmlns:a16="http://schemas.microsoft.com/office/drawing/2014/main" id="{3AB23222-749B-42AE-AEA7-CDEF40131BCF}"/>
                </a:ext>
              </a:extLst>
            </p:cNvPr>
            <p:cNvSpPr>
              <a:spLocks noChangeArrowheads="1"/>
            </p:cNvSpPr>
            <p:nvPr/>
          </p:nvSpPr>
          <p:spPr bwMode="auto">
            <a:xfrm>
              <a:off x="529" y="1244"/>
              <a:ext cx="5950"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4" name="Line 111">
              <a:extLst>
                <a:ext uri="{FF2B5EF4-FFF2-40B4-BE49-F238E27FC236}">
                  <a16:creationId xmlns:a16="http://schemas.microsoft.com/office/drawing/2014/main" id="{62FF27A3-9CBF-4121-A505-FC7579F68F1D}"/>
                </a:ext>
              </a:extLst>
            </p:cNvPr>
            <p:cNvSpPr>
              <a:spLocks noChangeShapeType="1"/>
            </p:cNvSpPr>
            <p:nvPr/>
          </p:nvSpPr>
          <p:spPr bwMode="auto">
            <a:xfrm>
              <a:off x="529" y="1399"/>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5" name="Rectangle 112">
              <a:extLst>
                <a:ext uri="{FF2B5EF4-FFF2-40B4-BE49-F238E27FC236}">
                  <a16:creationId xmlns:a16="http://schemas.microsoft.com/office/drawing/2014/main" id="{F190014F-F852-42F9-8EAD-CF0E54ACDA60}"/>
                </a:ext>
              </a:extLst>
            </p:cNvPr>
            <p:cNvSpPr>
              <a:spLocks noChangeArrowheads="1"/>
            </p:cNvSpPr>
            <p:nvPr/>
          </p:nvSpPr>
          <p:spPr bwMode="auto">
            <a:xfrm>
              <a:off x="529" y="1399"/>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6" name="Line 113">
              <a:extLst>
                <a:ext uri="{FF2B5EF4-FFF2-40B4-BE49-F238E27FC236}">
                  <a16:creationId xmlns:a16="http://schemas.microsoft.com/office/drawing/2014/main" id="{AA0E2D8F-2DFB-46D5-B623-0FA3DD973F00}"/>
                </a:ext>
              </a:extLst>
            </p:cNvPr>
            <p:cNvSpPr>
              <a:spLocks noChangeShapeType="1"/>
            </p:cNvSpPr>
            <p:nvPr/>
          </p:nvSpPr>
          <p:spPr bwMode="auto">
            <a:xfrm>
              <a:off x="529" y="1555"/>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7" name="Rectangle 114">
              <a:extLst>
                <a:ext uri="{FF2B5EF4-FFF2-40B4-BE49-F238E27FC236}">
                  <a16:creationId xmlns:a16="http://schemas.microsoft.com/office/drawing/2014/main" id="{741FD72A-B86E-4431-A9E4-0B5D7A45B4AB}"/>
                </a:ext>
              </a:extLst>
            </p:cNvPr>
            <p:cNvSpPr>
              <a:spLocks noChangeArrowheads="1"/>
            </p:cNvSpPr>
            <p:nvPr/>
          </p:nvSpPr>
          <p:spPr bwMode="auto">
            <a:xfrm>
              <a:off x="529" y="1555"/>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8" name="Line 115">
              <a:extLst>
                <a:ext uri="{FF2B5EF4-FFF2-40B4-BE49-F238E27FC236}">
                  <a16:creationId xmlns:a16="http://schemas.microsoft.com/office/drawing/2014/main" id="{4722C5AA-7D13-4CE8-86EE-2435B931C2F5}"/>
                </a:ext>
              </a:extLst>
            </p:cNvPr>
            <p:cNvSpPr>
              <a:spLocks noChangeShapeType="1"/>
            </p:cNvSpPr>
            <p:nvPr/>
          </p:nvSpPr>
          <p:spPr bwMode="auto">
            <a:xfrm>
              <a:off x="3463" y="1718"/>
              <a:ext cx="300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9" name="Rectangle 116">
              <a:extLst>
                <a:ext uri="{FF2B5EF4-FFF2-40B4-BE49-F238E27FC236}">
                  <a16:creationId xmlns:a16="http://schemas.microsoft.com/office/drawing/2014/main" id="{6E8A598B-D4CA-4297-BF59-0A36EC2EC620}"/>
                </a:ext>
              </a:extLst>
            </p:cNvPr>
            <p:cNvSpPr>
              <a:spLocks noChangeArrowheads="1"/>
            </p:cNvSpPr>
            <p:nvPr/>
          </p:nvSpPr>
          <p:spPr bwMode="auto">
            <a:xfrm>
              <a:off x="3463" y="1718"/>
              <a:ext cx="3016"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0" name="Line 117">
              <a:extLst>
                <a:ext uri="{FF2B5EF4-FFF2-40B4-BE49-F238E27FC236}">
                  <a16:creationId xmlns:a16="http://schemas.microsoft.com/office/drawing/2014/main" id="{642F319B-AB28-4BB1-92E1-5749492027C6}"/>
                </a:ext>
              </a:extLst>
            </p:cNvPr>
            <p:cNvSpPr>
              <a:spLocks noChangeShapeType="1"/>
            </p:cNvSpPr>
            <p:nvPr/>
          </p:nvSpPr>
          <p:spPr bwMode="auto">
            <a:xfrm>
              <a:off x="3463" y="1882"/>
              <a:ext cx="300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1" name="Rectangle 118">
              <a:extLst>
                <a:ext uri="{FF2B5EF4-FFF2-40B4-BE49-F238E27FC236}">
                  <a16:creationId xmlns:a16="http://schemas.microsoft.com/office/drawing/2014/main" id="{6A53782C-855C-46F1-868A-EE0410222A70}"/>
                </a:ext>
              </a:extLst>
            </p:cNvPr>
            <p:cNvSpPr>
              <a:spLocks noChangeArrowheads="1"/>
            </p:cNvSpPr>
            <p:nvPr/>
          </p:nvSpPr>
          <p:spPr bwMode="auto">
            <a:xfrm>
              <a:off x="3463" y="1882"/>
              <a:ext cx="3016"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2" name="Line 119">
              <a:extLst>
                <a:ext uri="{FF2B5EF4-FFF2-40B4-BE49-F238E27FC236}">
                  <a16:creationId xmlns:a16="http://schemas.microsoft.com/office/drawing/2014/main" id="{E6D49ADB-AB3D-4434-A551-8698FB03FD05}"/>
                </a:ext>
              </a:extLst>
            </p:cNvPr>
            <p:cNvSpPr>
              <a:spLocks noChangeShapeType="1"/>
            </p:cNvSpPr>
            <p:nvPr/>
          </p:nvSpPr>
          <p:spPr bwMode="auto">
            <a:xfrm>
              <a:off x="529" y="2038"/>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3" name="Rectangle 120">
              <a:extLst>
                <a:ext uri="{FF2B5EF4-FFF2-40B4-BE49-F238E27FC236}">
                  <a16:creationId xmlns:a16="http://schemas.microsoft.com/office/drawing/2014/main" id="{3A29C2A1-F7BD-4535-9818-16D4BB1FCD37}"/>
                </a:ext>
              </a:extLst>
            </p:cNvPr>
            <p:cNvSpPr>
              <a:spLocks noChangeArrowheads="1"/>
            </p:cNvSpPr>
            <p:nvPr/>
          </p:nvSpPr>
          <p:spPr bwMode="auto">
            <a:xfrm>
              <a:off x="529" y="2038"/>
              <a:ext cx="5950"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4" name="Line 121">
              <a:extLst>
                <a:ext uri="{FF2B5EF4-FFF2-40B4-BE49-F238E27FC236}">
                  <a16:creationId xmlns:a16="http://schemas.microsoft.com/office/drawing/2014/main" id="{668339A0-85F3-41C4-BFD3-4042646B2360}"/>
                </a:ext>
              </a:extLst>
            </p:cNvPr>
            <p:cNvSpPr>
              <a:spLocks noChangeShapeType="1"/>
            </p:cNvSpPr>
            <p:nvPr/>
          </p:nvSpPr>
          <p:spPr bwMode="auto">
            <a:xfrm>
              <a:off x="6469" y="219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5" name="Rectangle 122">
              <a:extLst>
                <a:ext uri="{FF2B5EF4-FFF2-40B4-BE49-F238E27FC236}">
                  <a16:creationId xmlns:a16="http://schemas.microsoft.com/office/drawing/2014/main" id="{157E40F8-FB3B-432A-9F87-46109A0489D7}"/>
                </a:ext>
              </a:extLst>
            </p:cNvPr>
            <p:cNvSpPr>
              <a:spLocks noChangeArrowheads="1"/>
            </p:cNvSpPr>
            <p:nvPr/>
          </p:nvSpPr>
          <p:spPr bwMode="auto">
            <a:xfrm>
              <a:off x="6469" y="2193"/>
              <a:ext cx="1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6" name="Line 123">
              <a:extLst>
                <a:ext uri="{FF2B5EF4-FFF2-40B4-BE49-F238E27FC236}">
                  <a16:creationId xmlns:a16="http://schemas.microsoft.com/office/drawing/2014/main" id="{2E89F796-A8D5-4CF5-B0EF-94907D9835A9}"/>
                </a:ext>
              </a:extLst>
            </p:cNvPr>
            <p:cNvSpPr>
              <a:spLocks noChangeShapeType="1"/>
            </p:cNvSpPr>
            <p:nvPr/>
          </p:nvSpPr>
          <p:spPr bwMode="auto">
            <a:xfrm>
              <a:off x="6469" y="234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7" name="Rectangle 124">
              <a:extLst>
                <a:ext uri="{FF2B5EF4-FFF2-40B4-BE49-F238E27FC236}">
                  <a16:creationId xmlns:a16="http://schemas.microsoft.com/office/drawing/2014/main" id="{921D57B4-7CFC-4DCB-B3B7-E31CC3A46923}"/>
                </a:ext>
              </a:extLst>
            </p:cNvPr>
            <p:cNvSpPr>
              <a:spLocks noChangeArrowheads="1"/>
            </p:cNvSpPr>
            <p:nvPr/>
          </p:nvSpPr>
          <p:spPr bwMode="auto">
            <a:xfrm>
              <a:off x="6469" y="2349"/>
              <a:ext cx="1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8" name="Line 125">
              <a:extLst>
                <a:ext uri="{FF2B5EF4-FFF2-40B4-BE49-F238E27FC236}">
                  <a16:creationId xmlns:a16="http://schemas.microsoft.com/office/drawing/2014/main" id="{8ADCCD92-94E3-48AA-95C2-64516D68E456}"/>
                </a:ext>
              </a:extLst>
            </p:cNvPr>
            <p:cNvSpPr>
              <a:spLocks noChangeShapeType="1"/>
            </p:cNvSpPr>
            <p:nvPr/>
          </p:nvSpPr>
          <p:spPr bwMode="auto">
            <a:xfrm>
              <a:off x="6469" y="25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9" name="Rectangle 126">
              <a:extLst>
                <a:ext uri="{FF2B5EF4-FFF2-40B4-BE49-F238E27FC236}">
                  <a16:creationId xmlns:a16="http://schemas.microsoft.com/office/drawing/2014/main" id="{48449448-919F-484B-8D01-C106C857D23E}"/>
                </a:ext>
              </a:extLst>
            </p:cNvPr>
            <p:cNvSpPr>
              <a:spLocks noChangeArrowheads="1"/>
            </p:cNvSpPr>
            <p:nvPr/>
          </p:nvSpPr>
          <p:spPr bwMode="auto">
            <a:xfrm>
              <a:off x="6469" y="2505"/>
              <a:ext cx="10"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0" name="Line 127">
              <a:extLst>
                <a:ext uri="{FF2B5EF4-FFF2-40B4-BE49-F238E27FC236}">
                  <a16:creationId xmlns:a16="http://schemas.microsoft.com/office/drawing/2014/main" id="{8720EFEB-EBF3-48DA-901A-F79A73454035}"/>
                </a:ext>
              </a:extLst>
            </p:cNvPr>
            <p:cNvSpPr>
              <a:spLocks noChangeShapeType="1"/>
            </p:cNvSpPr>
            <p:nvPr/>
          </p:nvSpPr>
          <p:spPr bwMode="auto">
            <a:xfrm>
              <a:off x="529" y="2660"/>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1" name="Rectangle 128">
              <a:extLst>
                <a:ext uri="{FF2B5EF4-FFF2-40B4-BE49-F238E27FC236}">
                  <a16:creationId xmlns:a16="http://schemas.microsoft.com/office/drawing/2014/main" id="{3A27D557-7D2A-4419-9720-E411F17DF128}"/>
                </a:ext>
              </a:extLst>
            </p:cNvPr>
            <p:cNvSpPr>
              <a:spLocks noChangeArrowheads="1"/>
            </p:cNvSpPr>
            <p:nvPr/>
          </p:nvSpPr>
          <p:spPr bwMode="auto">
            <a:xfrm>
              <a:off x="529" y="2660"/>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2" name="Line 129">
              <a:extLst>
                <a:ext uri="{FF2B5EF4-FFF2-40B4-BE49-F238E27FC236}">
                  <a16:creationId xmlns:a16="http://schemas.microsoft.com/office/drawing/2014/main" id="{77A427FD-5E9B-4B36-9C9D-A73AE998996F}"/>
                </a:ext>
              </a:extLst>
            </p:cNvPr>
            <p:cNvSpPr>
              <a:spLocks noChangeShapeType="1"/>
            </p:cNvSpPr>
            <p:nvPr/>
          </p:nvSpPr>
          <p:spPr bwMode="auto">
            <a:xfrm>
              <a:off x="2053" y="2816"/>
              <a:ext cx="441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3" name="Rectangle 130">
              <a:extLst>
                <a:ext uri="{FF2B5EF4-FFF2-40B4-BE49-F238E27FC236}">
                  <a16:creationId xmlns:a16="http://schemas.microsoft.com/office/drawing/2014/main" id="{97450DC7-4447-4B11-8F72-6EBE185824AF}"/>
                </a:ext>
              </a:extLst>
            </p:cNvPr>
            <p:cNvSpPr>
              <a:spLocks noChangeArrowheads="1"/>
            </p:cNvSpPr>
            <p:nvPr/>
          </p:nvSpPr>
          <p:spPr bwMode="auto">
            <a:xfrm>
              <a:off x="2053" y="2816"/>
              <a:ext cx="4426"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4" name="Line 131">
              <a:extLst>
                <a:ext uri="{FF2B5EF4-FFF2-40B4-BE49-F238E27FC236}">
                  <a16:creationId xmlns:a16="http://schemas.microsoft.com/office/drawing/2014/main" id="{DA2B64A6-39C3-4CED-AAB2-22827E23BCEC}"/>
                </a:ext>
              </a:extLst>
            </p:cNvPr>
            <p:cNvSpPr>
              <a:spLocks noChangeShapeType="1"/>
            </p:cNvSpPr>
            <p:nvPr/>
          </p:nvSpPr>
          <p:spPr bwMode="auto">
            <a:xfrm>
              <a:off x="529" y="2972"/>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5" name="Rectangle 132">
              <a:extLst>
                <a:ext uri="{FF2B5EF4-FFF2-40B4-BE49-F238E27FC236}">
                  <a16:creationId xmlns:a16="http://schemas.microsoft.com/office/drawing/2014/main" id="{6CF311DD-E084-4C9A-8281-1B82B9214C3F}"/>
                </a:ext>
              </a:extLst>
            </p:cNvPr>
            <p:cNvSpPr>
              <a:spLocks noChangeArrowheads="1"/>
            </p:cNvSpPr>
            <p:nvPr/>
          </p:nvSpPr>
          <p:spPr bwMode="auto">
            <a:xfrm>
              <a:off x="529" y="2972"/>
              <a:ext cx="5950"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6" name="Line 133">
              <a:extLst>
                <a:ext uri="{FF2B5EF4-FFF2-40B4-BE49-F238E27FC236}">
                  <a16:creationId xmlns:a16="http://schemas.microsoft.com/office/drawing/2014/main" id="{AC15BDB4-9F14-4259-84DF-F048F83429B0}"/>
                </a:ext>
              </a:extLst>
            </p:cNvPr>
            <p:cNvSpPr>
              <a:spLocks noChangeShapeType="1"/>
            </p:cNvSpPr>
            <p:nvPr/>
          </p:nvSpPr>
          <p:spPr bwMode="auto">
            <a:xfrm>
              <a:off x="529" y="3127"/>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7" name="Rectangle 134">
              <a:extLst>
                <a:ext uri="{FF2B5EF4-FFF2-40B4-BE49-F238E27FC236}">
                  <a16:creationId xmlns:a16="http://schemas.microsoft.com/office/drawing/2014/main" id="{E60E1262-4292-408E-88FA-BD8684AAF043}"/>
                </a:ext>
              </a:extLst>
            </p:cNvPr>
            <p:cNvSpPr>
              <a:spLocks noChangeArrowheads="1"/>
            </p:cNvSpPr>
            <p:nvPr/>
          </p:nvSpPr>
          <p:spPr bwMode="auto">
            <a:xfrm>
              <a:off x="529" y="3127"/>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8" name="Line 135">
              <a:extLst>
                <a:ext uri="{FF2B5EF4-FFF2-40B4-BE49-F238E27FC236}">
                  <a16:creationId xmlns:a16="http://schemas.microsoft.com/office/drawing/2014/main" id="{2D78BAC1-53CA-4874-B2CD-DBE295FB659E}"/>
                </a:ext>
              </a:extLst>
            </p:cNvPr>
            <p:cNvSpPr>
              <a:spLocks noChangeShapeType="1"/>
            </p:cNvSpPr>
            <p:nvPr/>
          </p:nvSpPr>
          <p:spPr bwMode="auto">
            <a:xfrm>
              <a:off x="529" y="3221"/>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9" name="Rectangle 136">
              <a:extLst>
                <a:ext uri="{FF2B5EF4-FFF2-40B4-BE49-F238E27FC236}">
                  <a16:creationId xmlns:a16="http://schemas.microsoft.com/office/drawing/2014/main" id="{1ABA938D-E8A1-470B-AF1D-E529FA1FE4A3}"/>
                </a:ext>
              </a:extLst>
            </p:cNvPr>
            <p:cNvSpPr>
              <a:spLocks noChangeArrowheads="1"/>
            </p:cNvSpPr>
            <p:nvPr/>
          </p:nvSpPr>
          <p:spPr bwMode="auto">
            <a:xfrm>
              <a:off x="529" y="3221"/>
              <a:ext cx="5950"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0" name="Line 137">
              <a:extLst>
                <a:ext uri="{FF2B5EF4-FFF2-40B4-BE49-F238E27FC236}">
                  <a16:creationId xmlns:a16="http://schemas.microsoft.com/office/drawing/2014/main" id="{95958CA8-0DBF-4A04-84A5-7C684686B71E}"/>
                </a:ext>
              </a:extLst>
            </p:cNvPr>
            <p:cNvSpPr>
              <a:spLocks noChangeShapeType="1"/>
            </p:cNvSpPr>
            <p:nvPr/>
          </p:nvSpPr>
          <p:spPr bwMode="auto">
            <a:xfrm>
              <a:off x="529" y="3376"/>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1" name="Rectangle 138">
              <a:extLst>
                <a:ext uri="{FF2B5EF4-FFF2-40B4-BE49-F238E27FC236}">
                  <a16:creationId xmlns:a16="http://schemas.microsoft.com/office/drawing/2014/main" id="{4DDE0B75-5CA3-4A4B-89C7-74DA14D888AB}"/>
                </a:ext>
              </a:extLst>
            </p:cNvPr>
            <p:cNvSpPr>
              <a:spLocks noChangeArrowheads="1"/>
            </p:cNvSpPr>
            <p:nvPr/>
          </p:nvSpPr>
          <p:spPr bwMode="auto">
            <a:xfrm>
              <a:off x="529" y="3376"/>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2" name="Line 139">
              <a:extLst>
                <a:ext uri="{FF2B5EF4-FFF2-40B4-BE49-F238E27FC236}">
                  <a16:creationId xmlns:a16="http://schemas.microsoft.com/office/drawing/2014/main" id="{18BFDEE8-EA69-4214-A05C-E95E3C4A138B}"/>
                </a:ext>
              </a:extLst>
            </p:cNvPr>
            <p:cNvSpPr>
              <a:spLocks noChangeShapeType="1"/>
            </p:cNvSpPr>
            <p:nvPr/>
          </p:nvSpPr>
          <p:spPr bwMode="auto">
            <a:xfrm>
              <a:off x="529" y="3431"/>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3" name="Rectangle 140">
              <a:extLst>
                <a:ext uri="{FF2B5EF4-FFF2-40B4-BE49-F238E27FC236}">
                  <a16:creationId xmlns:a16="http://schemas.microsoft.com/office/drawing/2014/main" id="{3A9AA24C-4FB3-441C-BA94-EB32091B719B}"/>
                </a:ext>
              </a:extLst>
            </p:cNvPr>
            <p:cNvSpPr>
              <a:spLocks noChangeArrowheads="1"/>
            </p:cNvSpPr>
            <p:nvPr/>
          </p:nvSpPr>
          <p:spPr bwMode="auto">
            <a:xfrm>
              <a:off x="529" y="3431"/>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4" name="Line 141">
              <a:extLst>
                <a:ext uri="{FF2B5EF4-FFF2-40B4-BE49-F238E27FC236}">
                  <a16:creationId xmlns:a16="http://schemas.microsoft.com/office/drawing/2014/main" id="{9A5DF627-84DF-4F86-8D13-95FAE2CFBCF1}"/>
                </a:ext>
              </a:extLst>
            </p:cNvPr>
            <p:cNvSpPr>
              <a:spLocks noChangeShapeType="1"/>
            </p:cNvSpPr>
            <p:nvPr/>
          </p:nvSpPr>
          <p:spPr bwMode="auto">
            <a:xfrm>
              <a:off x="529" y="3586"/>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5" name="Rectangle 142">
              <a:extLst>
                <a:ext uri="{FF2B5EF4-FFF2-40B4-BE49-F238E27FC236}">
                  <a16:creationId xmlns:a16="http://schemas.microsoft.com/office/drawing/2014/main" id="{4D60E2B6-72FA-4DC6-89B8-374BAB1A616C}"/>
                </a:ext>
              </a:extLst>
            </p:cNvPr>
            <p:cNvSpPr>
              <a:spLocks noChangeArrowheads="1"/>
            </p:cNvSpPr>
            <p:nvPr/>
          </p:nvSpPr>
          <p:spPr bwMode="auto">
            <a:xfrm>
              <a:off x="529" y="3586"/>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6" name="Line 143">
              <a:extLst>
                <a:ext uri="{FF2B5EF4-FFF2-40B4-BE49-F238E27FC236}">
                  <a16:creationId xmlns:a16="http://schemas.microsoft.com/office/drawing/2014/main" id="{F6A581E5-C57A-4C44-845A-3694690B42AE}"/>
                </a:ext>
              </a:extLst>
            </p:cNvPr>
            <p:cNvSpPr>
              <a:spLocks noChangeShapeType="1"/>
            </p:cNvSpPr>
            <p:nvPr/>
          </p:nvSpPr>
          <p:spPr bwMode="auto">
            <a:xfrm>
              <a:off x="529" y="3742"/>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7" name="Rectangle 144">
              <a:extLst>
                <a:ext uri="{FF2B5EF4-FFF2-40B4-BE49-F238E27FC236}">
                  <a16:creationId xmlns:a16="http://schemas.microsoft.com/office/drawing/2014/main" id="{0B5A2950-E9ED-40EE-9BB4-CBEE97788617}"/>
                </a:ext>
              </a:extLst>
            </p:cNvPr>
            <p:cNvSpPr>
              <a:spLocks noChangeArrowheads="1"/>
            </p:cNvSpPr>
            <p:nvPr/>
          </p:nvSpPr>
          <p:spPr bwMode="auto">
            <a:xfrm>
              <a:off x="529" y="3742"/>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8" name="Line 145">
              <a:extLst>
                <a:ext uri="{FF2B5EF4-FFF2-40B4-BE49-F238E27FC236}">
                  <a16:creationId xmlns:a16="http://schemas.microsoft.com/office/drawing/2014/main" id="{311ED63E-BFB2-42EA-A129-6EA276F7663C}"/>
                </a:ext>
              </a:extLst>
            </p:cNvPr>
            <p:cNvSpPr>
              <a:spLocks noChangeShapeType="1"/>
            </p:cNvSpPr>
            <p:nvPr/>
          </p:nvSpPr>
          <p:spPr bwMode="auto">
            <a:xfrm>
              <a:off x="529" y="3898"/>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9" name="Rectangle 146">
              <a:extLst>
                <a:ext uri="{FF2B5EF4-FFF2-40B4-BE49-F238E27FC236}">
                  <a16:creationId xmlns:a16="http://schemas.microsoft.com/office/drawing/2014/main" id="{98D87C9F-AD95-4648-933A-564087F4F332}"/>
                </a:ext>
              </a:extLst>
            </p:cNvPr>
            <p:cNvSpPr>
              <a:spLocks noChangeArrowheads="1"/>
            </p:cNvSpPr>
            <p:nvPr/>
          </p:nvSpPr>
          <p:spPr bwMode="auto">
            <a:xfrm>
              <a:off x="529" y="3898"/>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0" name="Line 147">
              <a:extLst>
                <a:ext uri="{FF2B5EF4-FFF2-40B4-BE49-F238E27FC236}">
                  <a16:creationId xmlns:a16="http://schemas.microsoft.com/office/drawing/2014/main" id="{FBFEBDF3-5224-4011-A6D5-F512C11FEBC8}"/>
                </a:ext>
              </a:extLst>
            </p:cNvPr>
            <p:cNvSpPr>
              <a:spLocks noChangeShapeType="1"/>
            </p:cNvSpPr>
            <p:nvPr/>
          </p:nvSpPr>
          <p:spPr bwMode="auto">
            <a:xfrm>
              <a:off x="529" y="3976"/>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1" name="Rectangle 148">
              <a:extLst>
                <a:ext uri="{FF2B5EF4-FFF2-40B4-BE49-F238E27FC236}">
                  <a16:creationId xmlns:a16="http://schemas.microsoft.com/office/drawing/2014/main" id="{577AC063-C750-4212-A556-6A32754F7F63}"/>
                </a:ext>
              </a:extLst>
            </p:cNvPr>
            <p:cNvSpPr>
              <a:spLocks noChangeArrowheads="1"/>
            </p:cNvSpPr>
            <p:nvPr/>
          </p:nvSpPr>
          <p:spPr bwMode="auto">
            <a:xfrm>
              <a:off x="529" y="3976"/>
              <a:ext cx="5950"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2" name="Line 149">
              <a:extLst>
                <a:ext uri="{FF2B5EF4-FFF2-40B4-BE49-F238E27FC236}">
                  <a16:creationId xmlns:a16="http://schemas.microsoft.com/office/drawing/2014/main" id="{C68DBF63-3172-42B9-98AF-5FCD1936934D}"/>
                </a:ext>
              </a:extLst>
            </p:cNvPr>
            <p:cNvSpPr>
              <a:spLocks noChangeShapeType="1"/>
            </p:cNvSpPr>
            <p:nvPr/>
          </p:nvSpPr>
          <p:spPr bwMode="auto">
            <a:xfrm>
              <a:off x="529" y="4131"/>
              <a:ext cx="594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3" name="Rectangle 150">
              <a:extLst>
                <a:ext uri="{FF2B5EF4-FFF2-40B4-BE49-F238E27FC236}">
                  <a16:creationId xmlns:a16="http://schemas.microsoft.com/office/drawing/2014/main" id="{3CDBBF4C-22BE-415B-96AB-DAA526505792}"/>
                </a:ext>
              </a:extLst>
            </p:cNvPr>
            <p:cNvSpPr>
              <a:spLocks noChangeArrowheads="1"/>
            </p:cNvSpPr>
            <p:nvPr/>
          </p:nvSpPr>
          <p:spPr bwMode="auto">
            <a:xfrm>
              <a:off x="529" y="4131"/>
              <a:ext cx="5950"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154" name="Image 153">
            <a:extLst>
              <a:ext uri="{FF2B5EF4-FFF2-40B4-BE49-F238E27FC236}">
                <a16:creationId xmlns:a16="http://schemas.microsoft.com/office/drawing/2014/main" id="{1F89C518-CDAF-4C37-9BA8-314973A1F8B2}"/>
              </a:ext>
            </a:extLst>
          </p:cNvPr>
          <p:cNvPicPr>
            <a:picLocks noChangeAspect="1"/>
          </p:cNvPicPr>
          <p:nvPr>
            <p:custDataLst>
              <p:tags r:id="rId4"/>
            </p:custDataLst>
          </p:nvPr>
        </p:nvPicPr>
        <p:blipFill>
          <a:blip r:embed="rId7"/>
          <a:stretch>
            <a:fillRect/>
          </a:stretch>
        </p:blipFill>
        <p:spPr>
          <a:xfrm>
            <a:off x="9733397" y="32655"/>
            <a:ext cx="2152381" cy="609524"/>
          </a:xfrm>
          <a:prstGeom prst="rect">
            <a:avLst/>
          </a:prstGeom>
        </p:spPr>
      </p:pic>
    </p:spTree>
    <p:extLst>
      <p:ext uri="{BB962C8B-B14F-4D97-AF65-F5344CB8AC3E}">
        <p14:creationId xmlns:p14="http://schemas.microsoft.com/office/powerpoint/2010/main" val="75626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p:txBody>
          <a:bodyPr/>
          <a:lstStyle/>
          <a:p>
            <a:r>
              <a:rPr lang="fr-CA" dirty="0"/>
              <a:t>2.2 Compte d’urgence aux entreprises - PRÊT AUX ENTREPRISES</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graphicFrame>
        <p:nvGraphicFramePr>
          <p:cNvPr id="9" name="Tableau 9">
            <a:extLst>
              <a:ext uri="{FF2B5EF4-FFF2-40B4-BE49-F238E27FC236}">
                <a16:creationId xmlns:a16="http://schemas.microsoft.com/office/drawing/2014/main" id="{276207ED-4B54-4540-B4C6-837C86095A28}"/>
              </a:ext>
            </a:extLst>
          </p:cNvPr>
          <p:cNvGraphicFramePr>
            <a:graphicFrameLocks noGrp="1"/>
          </p:cNvGraphicFramePr>
          <p:nvPr>
            <p:ph idx="1"/>
            <p:custDataLst>
              <p:tags r:id="rId3"/>
            </p:custDataLst>
            <p:extLst>
              <p:ext uri="{D42A27DB-BD31-4B8C-83A1-F6EECF244321}">
                <p14:modId xmlns:p14="http://schemas.microsoft.com/office/powerpoint/2010/main" val="1882292670"/>
              </p:ext>
            </p:extLst>
          </p:nvPr>
        </p:nvGraphicFramePr>
        <p:xfrm>
          <a:off x="581025" y="2341563"/>
          <a:ext cx="11029950" cy="329692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926819400"/>
                    </a:ext>
                  </a:extLst>
                </a:gridCol>
                <a:gridCol w="3676650">
                  <a:extLst>
                    <a:ext uri="{9D8B030D-6E8A-4147-A177-3AD203B41FA5}">
                      <a16:colId xmlns:a16="http://schemas.microsoft.com/office/drawing/2014/main" val="624666008"/>
                    </a:ext>
                  </a:extLst>
                </a:gridCol>
                <a:gridCol w="3676650">
                  <a:extLst>
                    <a:ext uri="{9D8B030D-6E8A-4147-A177-3AD203B41FA5}">
                      <a16:colId xmlns:a16="http://schemas.microsoft.com/office/drawing/2014/main" val="744009157"/>
                    </a:ext>
                  </a:extLst>
                </a:gridCol>
              </a:tblGrid>
              <a:tr h="370840">
                <a:tc>
                  <a:txBody>
                    <a:bodyPr/>
                    <a:lstStyle/>
                    <a:p>
                      <a:r>
                        <a:rPr lang="fr-CA" dirty="0"/>
                        <a:t>Contribuables</a:t>
                      </a:r>
                    </a:p>
                  </a:txBody>
                  <a:tcPr/>
                </a:tc>
                <a:tc>
                  <a:txBody>
                    <a:bodyPr/>
                    <a:lstStyle/>
                    <a:p>
                      <a:r>
                        <a:rPr lang="fr-CA" dirty="0"/>
                        <a:t>Conditions</a:t>
                      </a:r>
                    </a:p>
                  </a:txBody>
                  <a:tcPr/>
                </a:tc>
                <a:tc>
                  <a:txBody>
                    <a:bodyPr/>
                    <a:lstStyle/>
                    <a:p>
                      <a:r>
                        <a:rPr lang="fr-CA" dirty="0"/>
                        <a:t>Quoi</a:t>
                      </a:r>
                    </a:p>
                  </a:txBody>
                  <a:tcPr/>
                </a:tc>
                <a:extLst>
                  <a:ext uri="{0D108BD9-81ED-4DB2-BD59-A6C34878D82A}">
                    <a16:rowId xmlns:a16="http://schemas.microsoft.com/office/drawing/2014/main" val="2925266811"/>
                  </a:ext>
                </a:extLst>
              </a:tr>
              <a:tr h="370840">
                <a:tc>
                  <a:txBody>
                    <a:bodyPr/>
                    <a:lstStyle/>
                    <a:p>
                      <a:r>
                        <a:rPr lang="fr-CA" dirty="0"/>
                        <a:t>Entreprises ayant des employés</a:t>
                      </a:r>
                    </a:p>
                  </a:txBody>
                  <a:tcPr/>
                </a:tc>
                <a:tc>
                  <a:txBody>
                    <a:bodyPr/>
                    <a:lstStyle/>
                    <a:p>
                      <a:r>
                        <a:rPr lang="fr-CA" dirty="0"/>
                        <a:t>Être un employeur suivant:  </a:t>
                      </a:r>
                    </a:p>
                    <a:p>
                      <a:pPr marL="285750" indent="-285750">
                        <a:buFontTx/>
                        <a:buChar char="-"/>
                      </a:pPr>
                      <a:r>
                        <a:rPr lang="fr-CA" dirty="0"/>
                        <a:t>Petite entreprise</a:t>
                      </a:r>
                    </a:p>
                    <a:p>
                      <a:pPr marL="285750" indent="-285750">
                        <a:buFontTx/>
                        <a:buChar char="-"/>
                      </a:pPr>
                      <a:r>
                        <a:rPr lang="fr-CA" dirty="0"/>
                        <a:t>OBNL</a:t>
                      </a:r>
                    </a:p>
                    <a:p>
                      <a:pPr marL="285750" indent="-285750">
                        <a:buFontTx/>
                        <a:buChar char="-"/>
                      </a:pPr>
                      <a:endParaRPr lang="fr-CA" dirty="0"/>
                    </a:p>
                    <a:p>
                      <a:pPr marL="285750" indent="-285750">
                        <a:buFontTx/>
                        <a:buChar char="-"/>
                      </a:pPr>
                      <a:r>
                        <a:rPr lang="fr-CA" dirty="0"/>
                        <a:t>Et </a:t>
                      </a:r>
                    </a:p>
                    <a:p>
                      <a:pPr marL="285750" indent="-285750">
                        <a:buFontTx/>
                        <a:buChar char="-"/>
                      </a:pPr>
                      <a:endParaRPr lang="fr-CA" dirty="0"/>
                    </a:p>
                    <a:p>
                      <a:pPr marL="285750" indent="-285750">
                        <a:buFontTx/>
                        <a:buChar char="-"/>
                      </a:pPr>
                      <a:r>
                        <a:rPr lang="fr-CA" dirty="0"/>
                        <a:t>Qui respecte les conditions suivantes:</a:t>
                      </a:r>
                    </a:p>
                  </a:txBody>
                  <a:tcPr/>
                </a:tc>
                <a:tc>
                  <a:txBody>
                    <a:bodyPr/>
                    <a:lstStyle/>
                    <a:p>
                      <a:r>
                        <a:rPr lang="fr-CA" dirty="0"/>
                        <a:t>-Prêt de 40 000 $</a:t>
                      </a:r>
                    </a:p>
                    <a:p>
                      <a:pPr marL="285750" indent="-285750">
                        <a:buFontTx/>
                        <a:buChar char="-"/>
                      </a:pPr>
                      <a:r>
                        <a:rPr lang="fr-CA" dirty="0"/>
                        <a:t>Auprès d’une IF qui collabore avec l’EDC</a:t>
                      </a:r>
                    </a:p>
                    <a:p>
                      <a:pPr marL="285750" indent="-285750">
                        <a:buFontTx/>
                        <a:buChar char="-"/>
                      </a:pPr>
                      <a:r>
                        <a:rPr lang="fr-CA" dirty="0"/>
                        <a:t>Sans intérêt pour un an</a:t>
                      </a:r>
                    </a:p>
                    <a:p>
                      <a:pPr marL="285750" indent="-285750">
                        <a:buFontTx/>
                        <a:buChar char="-"/>
                      </a:pPr>
                      <a:r>
                        <a:rPr lang="fr-CA" dirty="0"/>
                        <a:t>Prêt garanti par le gouvernement</a:t>
                      </a:r>
                    </a:p>
                    <a:p>
                      <a:pPr marL="285750" indent="-285750">
                        <a:buFontTx/>
                        <a:buChar char="-"/>
                      </a:pPr>
                      <a:r>
                        <a:rPr lang="fr-CA" dirty="0"/>
                        <a:t>Subvention jusqu’à 25 % si le solde est remboursé avant LE 1</a:t>
                      </a:r>
                      <a:r>
                        <a:rPr lang="fr-CA" baseline="30000" dirty="0"/>
                        <a:t>ER</a:t>
                      </a:r>
                      <a:r>
                        <a:rPr lang="fr-CA" dirty="0"/>
                        <a:t> janvier </a:t>
                      </a:r>
                      <a:r>
                        <a:rPr lang="fr-CA" b="1" dirty="0"/>
                        <a:t>2023</a:t>
                      </a:r>
                    </a:p>
                  </a:txBody>
                  <a:tcPr/>
                </a:tc>
                <a:extLst>
                  <a:ext uri="{0D108BD9-81ED-4DB2-BD59-A6C34878D82A}">
                    <a16:rowId xmlns:a16="http://schemas.microsoft.com/office/drawing/2014/main" val="409839529"/>
                  </a:ext>
                </a:extLst>
              </a:tr>
              <a:tr h="370840">
                <a:tc>
                  <a:txBody>
                    <a:bodyPr/>
                    <a:lstStyle/>
                    <a:p>
                      <a:endParaRPr lang="fr-CA" dirty="0"/>
                    </a:p>
                  </a:txBody>
                  <a:tcPr/>
                </a:tc>
                <a:tc>
                  <a:txBody>
                    <a:bodyPr/>
                    <a:lstStyle/>
                    <a:p>
                      <a:r>
                        <a:rPr lang="fr-CA" dirty="0"/>
                        <a:t>- Avoir versé du salaire entre 20 K$ et 1,5 M$ en 2019</a:t>
                      </a:r>
                    </a:p>
                  </a:txBody>
                  <a:tcPr/>
                </a:tc>
                <a:tc>
                  <a:txBody>
                    <a:bodyPr/>
                    <a:lstStyle/>
                    <a:p>
                      <a:endParaRPr lang="fr-CA" dirty="0"/>
                    </a:p>
                  </a:txBody>
                  <a:tcPr/>
                </a:tc>
                <a:extLst>
                  <a:ext uri="{0D108BD9-81ED-4DB2-BD59-A6C34878D82A}">
                    <a16:rowId xmlns:a16="http://schemas.microsoft.com/office/drawing/2014/main" val="2712887496"/>
                  </a:ext>
                </a:extLst>
              </a:tr>
            </a:tbl>
          </a:graphicData>
        </a:graphic>
      </p:graphicFrame>
      <p:pic>
        <p:nvPicPr>
          <p:cNvPr id="13" name="Image 12">
            <a:extLst>
              <a:ext uri="{FF2B5EF4-FFF2-40B4-BE49-F238E27FC236}">
                <a16:creationId xmlns:a16="http://schemas.microsoft.com/office/drawing/2014/main" id="{F74D7393-2F77-4F6B-BE64-37105D224F64}"/>
              </a:ext>
            </a:extLst>
          </p:cNvPr>
          <p:cNvPicPr>
            <a:picLocks noChangeAspect="1"/>
          </p:cNvPicPr>
          <p:nvPr>
            <p:custDataLst>
              <p:tags r:id="rId4"/>
            </p:custDataLst>
          </p:nvPr>
        </p:nvPicPr>
        <p:blipFill>
          <a:blip r:embed="rId7"/>
          <a:stretch>
            <a:fillRect/>
          </a:stretch>
        </p:blipFill>
        <p:spPr>
          <a:xfrm>
            <a:off x="9778036" y="92632"/>
            <a:ext cx="2152381" cy="609524"/>
          </a:xfrm>
          <a:prstGeom prst="rect">
            <a:avLst/>
          </a:prstGeom>
        </p:spPr>
      </p:pic>
    </p:spTree>
    <p:extLst>
      <p:ext uri="{BB962C8B-B14F-4D97-AF65-F5344CB8AC3E}">
        <p14:creationId xmlns:p14="http://schemas.microsoft.com/office/powerpoint/2010/main" val="374708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p:txBody>
          <a:bodyPr/>
          <a:lstStyle/>
          <a:p>
            <a:r>
              <a:rPr lang="fr-CA" dirty="0"/>
              <a:t>2.3 Aide d’urgence du Canada pour le loyer commercial (AUCLC)</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graphicFrame>
        <p:nvGraphicFramePr>
          <p:cNvPr id="9" name="Tableau 9">
            <a:extLst>
              <a:ext uri="{FF2B5EF4-FFF2-40B4-BE49-F238E27FC236}">
                <a16:creationId xmlns:a16="http://schemas.microsoft.com/office/drawing/2014/main" id="{276207ED-4B54-4540-B4C6-837C86095A28}"/>
              </a:ext>
            </a:extLst>
          </p:cNvPr>
          <p:cNvGraphicFramePr>
            <a:graphicFrameLocks noGrp="1"/>
          </p:cNvGraphicFramePr>
          <p:nvPr>
            <p:ph idx="1"/>
            <p:custDataLst>
              <p:tags r:id="rId3"/>
            </p:custDataLst>
            <p:extLst>
              <p:ext uri="{D42A27DB-BD31-4B8C-83A1-F6EECF244321}">
                <p14:modId xmlns:p14="http://schemas.microsoft.com/office/powerpoint/2010/main" val="1279536495"/>
              </p:ext>
            </p:extLst>
          </p:nvPr>
        </p:nvGraphicFramePr>
        <p:xfrm>
          <a:off x="580858" y="2341562"/>
          <a:ext cx="11029950" cy="4341742"/>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926819400"/>
                    </a:ext>
                  </a:extLst>
                </a:gridCol>
                <a:gridCol w="3676650">
                  <a:extLst>
                    <a:ext uri="{9D8B030D-6E8A-4147-A177-3AD203B41FA5}">
                      <a16:colId xmlns:a16="http://schemas.microsoft.com/office/drawing/2014/main" val="624666008"/>
                    </a:ext>
                  </a:extLst>
                </a:gridCol>
                <a:gridCol w="3676650">
                  <a:extLst>
                    <a:ext uri="{9D8B030D-6E8A-4147-A177-3AD203B41FA5}">
                      <a16:colId xmlns:a16="http://schemas.microsoft.com/office/drawing/2014/main" val="744009157"/>
                    </a:ext>
                  </a:extLst>
                </a:gridCol>
              </a:tblGrid>
              <a:tr h="619283">
                <a:tc>
                  <a:txBody>
                    <a:bodyPr/>
                    <a:lstStyle/>
                    <a:p>
                      <a:r>
                        <a:rPr lang="fr-CA" dirty="0"/>
                        <a:t>Contribuables</a:t>
                      </a:r>
                    </a:p>
                  </a:txBody>
                  <a:tcPr/>
                </a:tc>
                <a:tc>
                  <a:txBody>
                    <a:bodyPr/>
                    <a:lstStyle/>
                    <a:p>
                      <a:r>
                        <a:rPr lang="fr-CA" dirty="0"/>
                        <a:t>Conditions</a:t>
                      </a:r>
                    </a:p>
                  </a:txBody>
                  <a:tcPr/>
                </a:tc>
                <a:tc>
                  <a:txBody>
                    <a:bodyPr/>
                    <a:lstStyle/>
                    <a:p>
                      <a:r>
                        <a:rPr lang="fr-CA" dirty="0"/>
                        <a:t>Quoi</a:t>
                      </a:r>
                    </a:p>
                  </a:txBody>
                  <a:tcPr/>
                </a:tc>
                <a:extLst>
                  <a:ext uri="{0D108BD9-81ED-4DB2-BD59-A6C34878D82A}">
                    <a16:rowId xmlns:a16="http://schemas.microsoft.com/office/drawing/2014/main" val="2925266811"/>
                  </a:ext>
                </a:extLst>
              </a:tr>
              <a:tr h="1985099">
                <a:tc>
                  <a:txBody>
                    <a:bodyPr/>
                    <a:lstStyle/>
                    <a:p>
                      <a:r>
                        <a:rPr lang="fr-CA" sz="1800" b="0" i="0" kern="1200" dirty="0">
                          <a:solidFill>
                            <a:schemeClr val="dk1"/>
                          </a:solidFill>
                          <a:effectLst/>
                          <a:latin typeface="+mn-lt"/>
                          <a:ea typeface="+mn-ea"/>
                          <a:cs typeface="+mn-cs"/>
                        </a:rPr>
                        <a:t>Propriétaires d’immeubles commerciaux hypothéqués admissibles</a:t>
                      </a:r>
                      <a:endParaRPr lang="fr-CA" dirty="0"/>
                    </a:p>
                  </a:txBody>
                  <a:tcPr/>
                </a:tc>
                <a:tc>
                  <a:txBody>
                    <a:bodyPr/>
                    <a:lstStyle/>
                    <a:p>
                      <a:r>
                        <a:rPr lang="fr-CA" sz="1800" b="0" i="0" kern="1200" dirty="0">
                          <a:solidFill>
                            <a:schemeClr val="dk1"/>
                          </a:solidFill>
                          <a:effectLst/>
                          <a:latin typeface="+mn-lt"/>
                          <a:ea typeface="+mn-ea"/>
                          <a:cs typeface="+mn-cs"/>
                        </a:rPr>
                        <a:t>-Abaisser ou annuler le loyer d’avril (de manière rétroactive), de mai et de juin des petites entreprises qui sont leurs locataires.</a:t>
                      </a:r>
                      <a:endParaRPr lang="fr-CA" dirty="0"/>
                    </a:p>
                  </a:txBody>
                  <a:tcPr/>
                </a:tc>
                <a:tc>
                  <a:txBody>
                    <a:bodyPr/>
                    <a:lstStyle/>
                    <a:p>
                      <a:pPr marL="285750" indent="-285750">
                        <a:buFontTx/>
                        <a:buChar char="-"/>
                      </a:pPr>
                      <a:r>
                        <a:rPr lang="fr-CA" sz="1800" b="0" i="0" kern="1200" dirty="0">
                          <a:solidFill>
                            <a:schemeClr val="dk1"/>
                          </a:solidFill>
                          <a:effectLst/>
                          <a:latin typeface="+mn-lt"/>
                          <a:ea typeface="+mn-ea"/>
                          <a:cs typeface="+mn-cs"/>
                        </a:rPr>
                        <a:t>prêts et/ou des prêts à remboursement conditionnel</a:t>
                      </a:r>
                    </a:p>
                    <a:p>
                      <a:pPr marL="285750" indent="-285750">
                        <a:buFontTx/>
                        <a:buChar char="-"/>
                      </a:pPr>
                      <a:r>
                        <a:rPr lang="fr-CA" sz="1800" b="0" i="0" kern="1200" dirty="0">
                          <a:solidFill>
                            <a:schemeClr val="dk1"/>
                          </a:solidFill>
                          <a:effectLst/>
                          <a:latin typeface="+mn-lt"/>
                          <a:ea typeface="+mn-ea"/>
                          <a:cs typeface="+mn-cs"/>
                        </a:rPr>
                        <a:t>Les détails suivront sous peu</a:t>
                      </a:r>
                      <a:endParaRPr lang="fr-CA" b="1" dirty="0"/>
                    </a:p>
                  </a:txBody>
                  <a:tcPr/>
                </a:tc>
                <a:extLst>
                  <a:ext uri="{0D108BD9-81ED-4DB2-BD59-A6C34878D82A}">
                    <a16:rowId xmlns:a16="http://schemas.microsoft.com/office/drawing/2014/main" val="409839529"/>
                  </a:ext>
                </a:extLst>
              </a:tr>
              <a:tr h="619283">
                <a:tc>
                  <a:txBody>
                    <a:bodyPr/>
                    <a:lstStyle/>
                    <a:p>
                      <a:endParaRPr lang="fr-CA" dirty="0"/>
                    </a:p>
                  </a:txBody>
                  <a:tcPr/>
                </a:tc>
                <a:tc>
                  <a:txBody>
                    <a:bodyPr/>
                    <a:lstStyle/>
                    <a:p>
                      <a:r>
                        <a:rPr lang="fr-CA" dirty="0"/>
                        <a:t>- Le prêt sera radié si les propriétaires d’un immeuble hypothéqué acceptent de réduire d’au moins 75 % le loyer des entreprises en location pendant les trois mois correspondants</a:t>
                      </a:r>
                    </a:p>
                  </a:txBody>
                  <a:tcPr/>
                </a:tc>
                <a:tc>
                  <a:txBody>
                    <a:bodyPr/>
                    <a:lstStyle/>
                    <a:p>
                      <a:pPr marL="285750" indent="-285750">
                        <a:buFontTx/>
                        <a:buChar char="-"/>
                      </a:pPr>
                      <a:r>
                        <a:rPr lang="fr-CA" dirty="0"/>
                        <a:t>Donc, le locataire paie 25 %, le propriétaire assume 25 %, le gouvernement fédéral et les provinces se partageraient les 50 % restants. </a:t>
                      </a:r>
                      <a:endParaRPr lang="fr-CA" b="1" dirty="0"/>
                    </a:p>
                  </a:txBody>
                  <a:tcPr/>
                </a:tc>
                <a:extLst>
                  <a:ext uri="{0D108BD9-81ED-4DB2-BD59-A6C34878D82A}">
                    <a16:rowId xmlns:a16="http://schemas.microsoft.com/office/drawing/2014/main" val="3869307457"/>
                  </a:ext>
                </a:extLst>
              </a:tr>
            </a:tbl>
          </a:graphicData>
        </a:graphic>
      </p:graphicFrame>
      <p:pic>
        <p:nvPicPr>
          <p:cNvPr id="13" name="Image 12">
            <a:extLst>
              <a:ext uri="{FF2B5EF4-FFF2-40B4-BE49-F238E27FC236}">
                <a16:creationId xmlns:a16="http://schemas.microsoft.com/office/drawing/2014/main" id="{F74D7393-2F77-4F6B-BE64-37105D224F64}"/>
              </a:ext>
            </a:extLst>
          </p:cNvPr>
          <p:cNvPicPr>
            <a:picLocks noChangeAspect="1"/>
          </p:cNvPicPr>
          <p:nvPr>
            <p:custDataLst>
              <p:tags r:id="rId4"/>
            </p:custDataLst>
          </p:nvPr>
        </p:nvPicPr>
        <p:blipFill>
          <a:blip r:embed="rId7"/>
          <a:stretch>
            <a:fillRect/>
          </a:stretch>
        </p:blipFill>
        <p:spPr>
          <a:xfrm>
            <a:off x="9745953" y="68961"/>
            <a:ext cx="2152381" cy="609524"/>
          </a:xfrm>
          <a:prstGeom prst="rect">
            <a:avLst/>
          </a:prstGeom>
        </p:spPr>
      </p:pic>
    </p:spTree>
    <p:extLst>
      <p:ext uri="{BB962C8B-B14F-4D97-AF65-F5344CB8AC3E}">
        <p14:creationId xmlns:p14="http://schemas.microsoft.com/office/powerpoint/2010/main" val="3281374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p:txBody>
          <a:bodyPr/>
          <a:lstStyle/>
          <a:p>
            <a:r>
              <a:rPr lang="fr-CA" dirty="0"/>
              <a:t>2.4 TRAVAIL PARTAGÉ </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graphicFrame>
        <p:nvGraphicFramePr>
          <p:cNvPr id="9" name="Tableau 9">
            <a:extLst>
              <a:ext uri="{FF2B5EF4-FFF2-40B4-BE49-F238E27FC236}">
                <a16:creationId xmlns:a16="http://schemas.microsoft.com/office/drawing/2014/main" id="{276207ED-4B54-4540-B4C6-837C86095A28}"/>
              </a:ext>
            </a:extLst>
          </p:cNvPr>
          <p:cNvGraphicFramePr>
            <a:graphicFrameLocks noGrp="1"/>
          </p:cNvGraphicFramePr>
          <p:nvPr>
            <p:ph idx="1"/>
            <p:custDataLst>
              <p:tags r:id="rId3"/>
            </p:custDataLst>
            <p:extLst>
              <p:ext uri="{D42A27DB-BD31-4B8C-83A1-F6EECF244321}">
                <p14:modId xmlns:p14="http://schemas.microsoft.com/office/powerpoint/2010/main" val="3370792264"/>
              </p:ext>
            </p:extLst>
          </p:nvPr>
        </p:nvGraphicFramePr>
        <p:xfrm>
          <a:off x="581025" y="2341563"/>
          <a:ext cx="11029950" cy="247904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926819400"/>
                    </a:ext>
                  </a:extLst>
                </a:gridCol>
                <a:gridCol w="3676650">
                  <a:extLst>
                    <a:ext uri="{9D8B030D-6E8A-4147-A177-3AD203B41FA5}">
                      <a16:colId xmlns:a16="http://schemas.microsoft.com/office/drawing/2014/main" val="624666008"/>
                    </a:ext>
                  </a:extLst>
                </a:gridCol>
                <a:gridCol w="3676650">
                  <a:extLst>
                    <a:ext uri="{9D8B030D-6E8A-4147-A177-3AD203B41FA5}">
                      <a16:colId xmlns:a16="http://schemas.microsoft.com/office/drawing/2014/main" val="744009157"/>
                    </a:ext>
                  </a:extLst>
                </a:gridCol>
              </a:tblGrid>
              <a:tr h="370840">
                <a:tc>
                  <a:txBody>
                    <a:bodyPr/>
                    <a:lstStyle/>
                    <a:p>
                      <a:r>
                        <a:rPr lang="fr-CA" dirty="0"/>
                        <a:t>Contribuables</a:t>
                      </a:r>
                    </a:p>
                  </a:txBody>
                  <a:tcPr/>
                </a:tc>
                <a:tc>
                  <a:txBody>
                    <a:bodyPr/>
                    <a:lstStyle/>
                    <a:p>
                      <a:r>
                        <a:rPr lang="fr-CA" dirty="0"/>
                        <a:t>Conditions</a:t>
                      </a:r>
                    </a:p>
                  </a:txBody>
                  <a:tcPr/>
                </a:tc>
                <a:tc>
                  <a:txBody>
                    <a:bodyPr/>
                    <a:lstStyle/>
                    <a:p>
                      <a:r>
                        <a:rPr lang="fr-CA" dirty="0"/>
                        <a:t>Quoi</a:t>
                      </a:r>
                    </a:p>
                  </a:txBody>
                  <a:tcPr/>
                </a:tc>
                <a:extLst>
                  <a:ext uri="{0D108BD9-81ED-4DB2-BD59-A6C34878D82A}">
                    <a16:rowId xmlns:a16="http://schemas.microsoft.com/office/drawing/2014/main" val="2925266811"/>
                  </a:ext>
                </a:extLst>
              </a:tr>
              <a:tr h="370840">
                <a:tc>
                  <a:txBody>
                    <a:bodyPr/>
                    <a:lstStyle/>
                    <a:p>
                      <a:r>
                        <a:rPr lang="fr-CA" dirty="0"/>
                        <a:t>Entreprises ayant des employés et une baisse de revenus temporaire en raison de la COVID-19</a:t>
                      </a:r>
                    </a:p>
                  </a:txBody>
                  <a:tcPr/>
                </a:tc>
                <a:tc>
                  <a:txBody>
                    <a:bodyPr/>
                    <a:lstStyle/>
                    <a:p>
                      <a:r>
                        <a:rPr lang="fr-CA" dirty="0"/>
                        <a:t>Diminution des heures travaillées</a:t>
                      </a:r>
                    </a:p>
                    <a:p>
                      <a:r>
                        <a:rPr lang="fr-CA" dirty="0"/>
                        <a:t>Conclure un accord avec RC et un plan de redressement</a:t>
                      </a:r>
                    </a:p>
                    <a:p>
                      <a:r>
                        <a:rPr lang="fr-CA" dirty="0"/>
                        <a:t>Diminution d’au moins 10% des activités</a:t>
                      </a:r>
                    </a:p>
                    <a:p>
                      <a:r>
                        <a:rPr lang="fr-CA" dirty="0"/>
                        <a:t>Exclut les propriétaires</a:t>
                      </a:r>
                    </a:p>
                  </a:txBody>
                  <a:tcPr/>
                </a:tc>
                <a:tc>
                  <a:txBody>
                    <a:bodyPr/>
                    <a:lstStyle/>
                    <a:p>
                      <a:r>
                        <a:rPr lang="fr-CA" dirty="0"/>
                        <a:t>-Prestations partielles d’AE</a:t>
                      </a:r>
                      <a:endParaRPr lang="fr-CA" b="1" dirty="0"/>
                    </a:p>
                  </a:txBody>
                  <a:tcPr/>
                </a:tc>
                <a:extLst>
                  <a:ext uri="{0D108BD9-81ED-4DB2-BD59-A6C34878D82A}">
                    <a16:rowId xmlns:a16="http://schemas.microsoft.com/office/drawing/2014/main" val="409839529"/>
                  </a:ext>
                </a:extLst>
              </a:tr>
              <a:tr h="370840">
                <a:tc>
                  <a:txBody>
                    <a:bodyPr/>
                    <a:lstStyle/>
                    <a:p>
                      <a:endParaRPr lang="fr-CA"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2712887496"/>
                  </a:ext>
                </a:extLst>
              </a:tr>
            </a:tbl>
          </a:graphicData>
        </a:graphic>
      </p:graphicFrame>
      <p:pic>
        <p:nvPicPr>
          <p:cNvPr id="13" name="Image 12">
            <a:extLst>
              <a:ext uri="{FF2B5EF4-FFF2-40B4-BE49-F238E27FC236}">
                <a16:creationId xmlns:a16="http://schemas.microsoft.com/office/drawing/2014/main" id="{F74D7393-2F77-4F6B-BE64-37105D224F64}"/>
              </a:ext>
            </a:extLst>
          </p:cNvPr>
          <p:cNvPicPr>
            <a:picLocks noChangeAspect="1"/>
          </p:cNvPicPr>
          <p:nvPr>
            <p:custDataLst>
              <p:tags r:id="rId4"/>
            </p:custDataLst>
          </p:nvPr>
        </p:nvPicPr>
        <p:blipFill>
          <a:blip r:embed="rId7"/>
          <a:stretch>
            <a:fillRect/>
          </a:stretch>
        </p:blipFill>
        <p:spPr>
          <a:xfrm>
            <a:off x="9810120" y="92632"/>
            <a:ext cx="2152381" cy="609524"/>
          </a:xfrm>
          <a:prstGeom prst="rect">
            <a:avLst/>
          </a:prstGeom>
        </p:spPr>
      </p:pic>
    </p:spTree>
    <p:extLst>
      <p:ext uri="{BB962C8B-B14F-4D97-AF65-F5344CB8AC3E}">
        <p14:creationId xmlns:p14="http://schemas.microsoft.com/office/powerpoint/2010/main" val="2615045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CD72B-314B-4594-9D7E-6506A3FE717B}"/>
              </a:ext>
            </a:extLst>
          </p:cNvPr>
          <p:cNvSpPr>
            <a:spLocks noGrp="1"/>
          </p:cNvSpPr>
          <p:nvPr>
            <p:ph type="title"/>
            <p:custDataLst>
              <p:tags r:id="rId1"/>
            </p:custDataLst>
          </p:nvPr>
        </p:nvSpPr>
        <p:spPr/>
        <p:txBody>
          <a:bodyPr/>
          <a:lstStyle/>
          <a:p>
            <a:r>
              <a:rPr lang="fr-CA" dirty="0"/>
              <a:t>3. PRESTATION CANADIENNE D’URGENCE (PCU) REMPLACE ET COMBINE L’ALLOCATION ET SOIN D’URGENCE </a:t>
            </a:r>
          </a:p>
        </p:txBody>
      </p:sp>
      <p:sp>
        <p:nvSpPr>
          <p:cNvPr id="4" name="Espace réservé de la date 3">
            <a:extLst>
              <a:ext uri="{FF2B5EF4-FFF2-40B4-BE49-F238E27FC236}">
                <a16:creationId xmlns:a16="http://schemas.microsoft.com/office/drawing/2014/main" id="{63C90BD8-D379-463B-8DA1-A3505D9600C6}"/>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graphicFrame>
        <p:nvGraphicFramePr>
          <p:cNvPr id="5" name="Diagramme 4">
            <a:extLst>
              <a:ext uri="{FF2B5EF4-FFF2-40B4-BE49-F238E27FC236}">
                <a16:creationId xmlns:a16="http://schemas.microsoft.com/office/drawing/2014/main" id="{623338DA-0CFC-40D9-81A9-9DF5D558F8B2}"/>
              </a:ext>
            </a:extLst>
          </p:cNvPr>
          <p:cNvGraphicFramePr/>
          <p:nvPr>
            <p:custDataLst>
              <p:tags r:id="rId3"/>
            </p:custDataLst>
            <p:extLst>
              <p:ext uri="{D42A27DB-BD31-4B8C-83A1-F6EECF244321}">
                <p14:modId xmlns:p14="http://schemas.microsoft.com/office/powerpoint/2010/main" val="3198872274"/>
              </p:ext>
            </p:extLst>
          </p:nvPr>
        </p:nvGraphicFramePr>
        <p:xfrm>
          <a:off x="197776" y="2086403"/>
          <a:ext cx="4788291" cy="42108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ZoneTexte 5">
            <a:extLst>
              <a:ext uri="{FF2B5EF4-FFF2-40B4-BE49-F238E27FC236}">
                <a16:creationId xmlns:a16="http://schemas.microsoft.com/office/drawing/2014/main" id="{23B7E9B3-F0F6-4944-ADE6-73A47798506F}"/>
              </a:ext>
            </a:extLst>
          </p:cNvPr>
          <p:cNvSpPr txBox="1"/>
          <p:nvPr>
            <p:custDataLst>
              <p:tags r:id="rId4"/>
            </p:custDataLst>
          </p:nvPr>
        </p:nvSpPr>
        <p:spPr>
          <a:xfrm>
            <a:off x="5101389" y="2086403"/>
            <a:ext cx="7090611" cy="4801314"/>
          </a:xfrm>
          <a:prstGeom prst="rect">
            <a:avLst/>
          </a:prstGeom>
          <a:noFill/>
        </p:spPr>
        <p:txBody>
          <a:bodyPr wrap="square" rtlCol="0">
            <a:spAutoFit/>
          </a:bodyPr>
          <a:lstStyle/>
          <a:p>
            <a:r>
              <a:rPr lang="fr-CA" b="1" u="sng" dirty="0"/>
              <a:t>CRITÈRES : </a:t>
            </a:r>
          </a:p>
          <a:p>
            <a:endParaRPr lang="fr-CA" dirty="0"/>
          </a:p>
          <a:p>
            <a:pPr marL="285750" indent="-285750">
              <a:buFont typeface="Arial" panose="020B0604020202020204" pitchFamily="34" charset="0"/>
              <a:buChar char="•"/>
            </a:pPr>
            <a:r>
              <a:rPr lang="fr-CA" dirty="0"/>
              <a:t>15 ans et plus</a:t>
            </a:r>
          </a:p>
          <a:p>
            <a:pPr marL="285750" indent="-285750">
              <a:buFont typeface="Arial" panose="020B0604020202020204" pitchFamily="34" charset="0"/>
              <a:buChar char="•"/>
            </a:pPr>
            <a:r>
              <a:rPr lang="fr-CA" dirty="0"/>
              <a:t>Qui ont arrêté de travailler en raison de la COVID-19 </a:t>
            </a:r>
            <a:r>
              <a:rPr lang="fr-CA" b="1" u="sng" dirty="0"/>
              <a:t>ou</a:t>
            </a:r>
            <a:r>
              <a:rPr lang="fr-CA" dirty="0"/>
              <a:t> qui sont des travailleurs saisonniers ou des travailleurs qui ont épuisé leur droit aux prestations régulières de l’AE et qui ne sont pas en mesure d'entreprendre leur travail saisonnier régulier en raison de l'éclosion de la COVID-19</a:t>
            </a:r>
          </a:p>
          <a:p>
            <a:pPr marL="285750" indent="-285750">
              <a:buFont typeface="Arial" panose="020B0604020202020204" pitchFamily="34" charset="0"/>
              <a:buChar char="•"/>
            </a:pPr>
            <a:r>
              <a:rPr lang="fr-CA" dirty="0"/>
              <a:t>Ne pas avoir quitté volontairement leur emploi</a:t>
            </a:r>
          </a:p>
          <a:p>
            <a:pPr marL="285750" indent="-285750">
              <a:buFont typeface="Arial" panose="020B0604020202020204" pitchFamily="34" charset="0"/>
              <a:buChar char="•"/>
            </a:pPr>
            <a:r>
              <a:rPr lang="fr-CA" dirty="0"/>
              <a:t>Qui ont gagné un revenu net d’au moins 5 000 $ en 2019 ou dans les 12 mois précédents la demande</a:t>
            </a:r>
          </a:p>
          <a:p>
            <a:pPr marL="285750" indent="-285750">
              <a:buFont typeface="Arial" panose="020B0604020202020204" pitchFamily="34" charset="0"/>
              <a:buChar char="•"/>
            </a:pPr>
            <a:r>
              <a:rPr lang="fr-CA" dirty="0"/>
              <a:t>ont le statut </a:t>
            </a:r>
            <a:r>
              <a:rPr lang="fr-CA" u="sng" dirty="0"/>
              <a:t>de salariés ou de travailleurs contractuels </a:t>
            </a:r>
            <a:r>
              <a:rPr lang="fr-CA" dirty="0"/>
              <a:t>ou de </a:t>
            </a:r>
            <a:r>
              <a:rPr lang="fr-CA" u="sng" dirty="0"/>
              <a:t>travailleurs autonomes </a:t>
            </a:r>
            <a:r>
              <a:rPr lang="fr-CA" dirty="0"/>
              <a:t>qui ne seraient autrement pas admissibles à l’A-E</a:t>
            </a:r>
          </a:p>
          <a:p>
            <a:pPr marL="285750" indent="-285750">
              <a:buFont typeface="Arial" panose="020B0604020202020204" pitchFamily="34" charset="0"/>
              <a:buChar char="•"/>
            </a:pPr>
            <a:r>
              <a:rPr lang="fr-CA" dirty="0"/>
              <a:t>Ne pas avoir gagné plus de 1 000 $ de revenus combinés d’emploi ou de travailleur autonome au cours de la période de 4 semaines</a:t>
            </a:r>
          </a:p>
          <a:p>
            <a:pPr marL="285750" indent="-285750">
              <a:buFont typeface="Arial" panose="020B0604020202020204" pitchFamily="34" charset="0"/>
              <a:buChar char="•"/>
            </a:pPr>
            <a:endParaRPr lang="fr-CA" dirty="0">
              <a:highlight>
                <a:srgbClr val="FFFF00"/>
              </a:highlight>
            </a:endParaRPr>
          </a:p>
        </p:txBody>
      </p:sp>
      <p:pic>
        <p:nvPicPr>
          <p:cNvPr id="8" name="Image 7">
            <a:extLst>
              <a:ext uri="{FF2B5EF4-FFF2-40B4-BE49-F238E27FC236}">
                <a16:creationId xmlns:a16="http://schemas.microsoft.com/office/drawing/2014/main" id="{6B84B5E1-7C2E-412A-898C-2EE1A0484147}"/>
              </a:ext>
            </a:extLst>
          </p:cNvPr>
          <p:cNvPicPr>
            <a:picLocks noChangeAspect="1"/>
          </p:cNvPicPr>
          <p:nvPr>
            <p:custDataLst>
              <p:tags r:id="rId5"/>
            </p:custDataLst>
          </p:nvPr>
        </p:nvPicPr>
        <p:blipFill>
          <a:blip r:embed="rId12"/>
          <a:stretch>
            <a:fillRect/>
          </a:stretch>
        </p:blipFill>
        <p:spPr>
          <a:xfrm>
            <a:off x="9733397" y="32655"/>
            <a:ext cx="2152381" cy="609524"/>
          </a:xfrm>
          <a:prstGeom prst="rect">
            <a:avLst/>
          </a:prstGeom>
        </p:spPr>
      </p:pic>
    </p:spTree>
    <p:extLst>
      <p:ext uri="{BB962C8B-B14F-4D97-AF65-F5344CB8AC3E}">
        <p14:creationId xmlns:p14="http://schemas.microsoft.com/office/powerpoint/2010/main" val="180608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46094-330E-4035-B421-847D7B72D6C4}"/>
              </a:ext>
            </a:extLst>
          </p:cNvPr>
          <p:cNvSpPr>
            <a:spLocks noGrp="1"/>
          </p:cNvSpPr>
          <p:nvPr>
            <p:ph type="title"/>
            <p:custDataLst>
              <p:tags r:id="rId1"/>
            </p:custDataLst>
          </p:nvPr>
        </p:nvSpPr>
        <p:spPr/>
        <p:txBody>
          <a:bodyPr/>
          <a:lstStyle/>
          <a:p>
            <a:r>
              <a:rPr lang="fr-CA" dirty="0"/>
              <a:t>1.1 Report de la date limite de production des déclarations de revenus	</a:t>
            </a:r>
          </a:p>
        </p:txBody>
      </p:sp>
      <p:sp>
        <p:nvSpPr>
          <p:cNvPr id="4" name="Espace réservé de la date 3">
            <a:extLst>
              <a:ext uri="{FF2B5EF4-FFF2-40B4-BE49-F238E27FC236}">
                <a16:creationId xmlns:a16="http://schemas.microsoft.com/office/drawing/2014/main" id="{ADF41704-B8DE-45A9-89ED-367DC9A1C1D2}"/>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graphicFrame>
        <p:nvGraphicFramePr>
          <p:cNvPr id="6" name="Tableau 6">
            <a:extLst>
              <a:ext uri="{FF2B5EF4-FFF2-40B4-BE49-F238E27FC236}">
                <a16:creationId xmlns:a16="http://schemas.microsoft.com/office/drawing/2014/main" id="{2A71F94E-9BBF-4DE7-BFC7-6221FCDA97DE}"/>
              </a:ext>
            </a:extLst>
          </p:cNvPr>
          <p:cNvGraphicFramePr>
            <a:graphicFrameLocks noGrp="1"/>
          </p:cNvGraphicFramePr>
          <p:nvPr>
            <p:custDataLst>
              <p:tags r:id="rId3"/>
            </p:custDataLst>
            <p:extLst>
              <p:ext uri="{D42A27DB-BD31-4B8C-83A1-F6EECF244321}">
                <p14:modId xmlns:p14="http://schemas.microsoft.com/office/powerpoint/2010/main" val="4063400906"/>
              </p:ext>
            </p:extLst>
          </p:nvPr>
        </p:nvGraphicFramePr>
        <p:xfrm>
          <a:off x="2159308" y="2292625"/>
          <a:ext cx="8291442" cy="3766550"/>
        </p:xfrm>
        <a:graphic>
          <a:graphicData uri="http://schemas.openxmlformats.org/drawingml/2006/table">
            <a:tbl>
              <a:tblPr firstRow="1" bandRow="1">
                <a:tableStyleId>{5C22544A-7EE6-4342-B048-85BDC9FD1C3A}</a:tableStyleId>
              </a:tblPr>
              <a:tblGrid>
                <a:gridCol w="2763814">
                  <a:extLst>
                    <a:ext uri="{9D8B030D-6E8A-4147-A177-3AD203B41FA5}">
                      <a16:colId xmlns:a16="http://schemas.microsoft.com/office/drawing/2014/main" val="3887360133"/>
                    </a:ext>
                  </a:extLst>
                </a:gridCol>
                <a:gridCol w="2763814">
                  <a:extLst>
                    <a:ext uri="{9D8B030D-6E8A-4147-A177-3AD203B41FA5}">
                      <a16:colId xmlns:a16="http://schemas.microsoft.com/office/drawing/2014/main" val="1213723366"/>
                    </a:ext>
                  </a:extLst>
                </a:gridCol>
                <a:gridCol w="2763814">
                  <a:extLst>
                    <a:ext uri="{9D8B030D-6E8A-4147-A177-3AD203B41FA5}">
                      <a16:colId xmlns:a16="http://schemas.microsoft.com/office/drawing/2014/main" val="21495758"/>
                    </a:ext>
                  </a:extLst>
                </a:gridCol>
              </a:tblGrid>
              <a:tr h="311285">
                <a:tc>
                  <a:txBody>
                    <a:bodyPr/>
                    <a:lstStyle/>
                    <a:p>
                      <a:r>
                        <a:rPr lang="fr-CA" dirty="0"/>
                        <a:t>Contribuable </a:t>
                      </a:r>
                    </a:p>
                  </a:txBody>
                  <a:tcPr/>
                </a:tc>
                <a:tc>
                  <a:txBody>
                    <a:bodyPr/>
                    <a:lstStyle/>
                    <a:p>
                      <a:r>
                        <a:rPr lang="fr-CA" dirty="0"/>
                        <a:t>Québec </a:t>
                      </a:r>
                    </a:p>
                  </a:txBody>
                  <a:tcPr/>
                </a:tc>
                <a:tc>
                  <a:txBody>
                    <a:bodyPr/>
                    <a:lstStyle/>
                    <a:p>
                      <a:r>
                        <a:rPr lang="fr-CA" dirty="0"/>
                        <a:t>Fédéral </a:t>
                      </a:r>
                    </a:p>
                  </a:txBody>
                  <a:tcPr/>
                </a:tc>
                <a:extLst>
                  <a:ext uri="{0D108BD9-81ED-4DB2-BD59-A6C34878D82A}">
                    <a16:rowId xmlns:a16="http://schemas.microsoft.com/office/drawing/2014/main" val="3534286832"/>
                  </a:ext>
                </a:extLst>
              </a:tr>
              <a:tr h="311285">
                <a:tc>
                  <a:txBody>
                    <a:bodyPr/>
                    <a:lstStyle/>
                    <a:p>
                      <a:r>
                        <a:rPr lang="fr-CA" dirty="0"/>
                        <a:t>Particulier </a:t>
                      </a:r>
                    </a:p>
                  </a:txBody>
                  <a:tcPr/>
                </a:tc>
                <a:tc>
                  <a:txBody>
                    <a:bodyPr/>
                    <a:lstStyle/>
                    <a:p>
                      <a:r>
                        <a:rPr lang="fr-CA" dirty="0"/>
                        <a:t>1 juin 2020</a:t>
                      </a:r>
                    </a:p>
                  </a:txBody>
                  <a:tcPr/>
                </a:tc>
                <a:tc>
                  <a:txBody>
                    <a:bodyPr/>
                    <a:lstStyle/>
                    <a:p>
                      <a:r>
                        <a:rPr lang="fr-CA" dirty="0"/>
                        <a:t>1 juin 2020</a:t>
                      </a:r>
                    </a:p>
                  </a:txBody>
                  <a:tcPr/>
                </a:tc>
                <a:extLst>
                  <a:ext uri="{0D108BD9-81ED-4DB2-BD59-A6C34878D82A}">
                    <a16:rowId xmlns:a16="http://schemas.microsoft.com/office/drawing/2014/main" val="1028792848"/>
                  </a:ext>
                </a:extLst>
              </a:tr>
              <a:tr h="544749">
                <a:tc>
                  <a:txBody>
                    <a:bodyPr/>
                    <a:lstStyle/>
                    <a:p>
                      <a:r>
                        <a:rPr lang="fr-CA" dirty="0"/>
                        <a:t>Travailleur autonome </a:t>
                      </a:r>
                    </a:p>
                  </a:txBody>
                  <a:tcPr/>
                </a:tc>
                <a:tc>
                  <a:txBody>
                    <a:bodyPr/>
                    <a:lstStyle/>
                    <a:p>
                      <a:r>
                        <a:rPr lang="fr-CA" dirty="0"/>
                        <a:t>N/A (15 juin 2020)</a:t>
                      </a:r>
                    </a:p>
                  </a:txBody>
                  <a:tcPr/>
                </a:tc>
                <a:tc>
                  <a:txBody>
                    <a:bodyPr/>
                    <a:lstStyle/>
                    <a:p>
                      <a:r>
                        <a:rPr lang="fr-CA" dirty="0"/>
                        <a:t>N/A (15 juin 2020)</a:t>
                      </a:r>
                    </a:p>
                  </a:txBody>
                  <a:tcPr/>
                </a:tc>
                <a:extLst>
                  <a:ext uri="{0D108BD9-81ED-4DB2-BD59-A6C34878D82A}">
                    <a16:rowId xmlns:a16="http://schemas.microsoft.com/office/drawing/2014/main" val="146428352"/>
                  </a:ext>
                </a:extLst>
              </a:tr>
              <a:tr h="1712068">
                <a:tc>
                  <a:txBody>
                    <a:bodyPr/>
                    <a:lstStyle/>
                    <a:p>
                      <a:r>
                        <a:rPr lang="fr-CA" dirty="0"/>
                        <a:t>Société </a:t>
                      </a:r>
                    </a:p>
                  </a:txBody>
                  <a:tcPr/>
                </a:tc>
                <a:tc>
                  <a:txBody>
                    <a:bodyPr/>
                    <a:lstStyle/>
                    <a:p>
                      <a:r>
                        <a:rPr lang="fr-CA" dirty="0"/>
                        <a:t>1 juin 2020 (dont la date limite de production aurait été après le 18 mars et avant le 1</a:t>
                      </a:r>
                      <a:r>
                        <a:rPr lang="fr-CA" baseline="30000" dirty="0"/>
                        <a:t>er</a:t>
                      </a:r>
                      <a:r>
                        <a:rPr lang="fr-CA" dirty="0"/>
                        <a:t> juin)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dirty="0"/>
                        <a:t>1 juin 2020 (dont la date limite de production aurait été après le 18 mars et avant le 1</a:t>
                      </a:r>
                      <a:r>
                        <a:rPr lang="fr-CA" baseline="30000" dirty="0"/>
                        <a:t>er</a:t>
                      </a:r>
                      <a:r>
                        <a:rPr lang="fr-CA" dirty="0"/>
                        <a:t> juin) </a:t>
                      </a:r>
                    </a:p>
                    <a:p>
                      <a:endParaRPr lang="fr-CA" dirty="0"/>
                    </a:p>
                  </a:txBody>
                  <a:tcPr/>
                </a:tc>
                <a:extLst>
                  <a:ext uri="{0D108BD9-81ED-4DB2-BD59-A6C34878D82A}">
                    <a16:rowId xmlns:a16="http://schemas.microsoft.com/office/drawing/2014/main" val="3735606568"/>
                  </a:ext>
                </a:extLst>
              </a:tr>
              <a:tr h="778213">
                <a:tc>
                  <a:txBody>
                    <a:bodyPr/>
                    <a:lstStyle/>
                    <a:p>
                      <a:r>
                        <a:rPr lang="fr-CA" dirty="0"/>
                        <a:t>Société de personnes et Fiducie </a:t>
                      </a:r>
                    </a:p>
                  </a:txBody>
                  <a:tcPr/>
                </a:tc>
                <a:tc>
                  <a:txBody>
                    <a:bodyPr/>
                    <a:lstStyle/>
                    <a:p>
                      <a:r>
                        <a:rPr lang="fr-CA" dirty="0"/>
                        <a:t>1 mai 2020 </a:t>
                      </a:r>
                    </a:p>
                  </a:txBody>
                  <a:tcPr/>
                </a:tc>
                <a:tc>
                  <a:txBody>
                    <a:bodyPr/>
                    <a:lstStyle/>
                    <a:p>
                      <a:r>
                        <a:rPr lang="fr-CA" dirty="0"/>
                        <a:t>1 mai 2020 </a:t>
                      </a:r>
                    </a:p>
                  </a:txBody>
                  <a:tcPr/>
                </a:tc>
                <a:extLst>
                  <a:ext uri="{0D108BD9-81ED-4DB2-BD59-A6C34878D82A}">
                    <a16:rowId xmlns:a16="http://schemas.microsoft.com/office/drawing/2014/main" val="2991428949"/>
                  </a:ext>
                </a:extLst>
              </a:tr>
            </a:tbl>
          </a:graphicData>
        </a:graphic>
      </p:graphicFrame>
      <p:pic>
        <p:nvPicPr>
          <p:cNvPr id="3" name="Image 2">
            <a:extLst>
              <a:ext uri="{FF2B5EF4-FFF2-40B4-BE49-F238E27FC236}">
                <a16:creationId xmlns:a16="http://schemas.microsoft.com/office/drawing/2014/main" id="{25843C44-3FC2-4729-BA07-5C35A5969952}"/>
              </a:ext>
            </a:extLst>
          </p:cNvPr>
          <p:cNvPicPr>
            <a:picLocks noChangeAspect="1"/>
          </p:cNvPicPr>
          <p:nvPr>
            <p:custDataLst>
              <p:tags r:id="rId4"/>
            </p:custDataLst>
          </p:nvPr>
        </p:nvPicPr>
        <p:blipFill>
          <a:blip r:embed="rId6"/>
          <a:stretch>
            <a:fillRect/>
          </a:stretch>
        </p:blipFill>
        <p:spPr>
          <a:xfrm>
            <a:off x="9733397" y="32655"/>
            <a:ext cx="2152381" cy="609524"/>
          </a:xfrm>
          <a:prstGeom prst="rect">
            <a:avLst/>
          </a:prstGeom>
        </p:spPr>
      </p:pic>
    </p:spTree>
    <p:extLst>
      <p:ext uri="{BB962C8B-B14F-4D97-AF65-F5344CB8AC3E}">
        <p14:creationId xmlns:p14="http://schemas.microsoft.com/office/powerpoint/2010/main" val="387257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CD72B-314B-4594-9D7E-6506A3FE717B}"/>
              </a:ext>
            </a:extLst>
          </p:cNvPr>
          <p:cNvSpPr>
            <a:spLocks noGrp="1"/>
          </p:cNvSpPr>
          <p:nvPr>
            <p:ph type="title"/>
            <p:custDataLst>
              <p:tags r:id="rId1"/>
            </p:custDataLst>
          </p:nvPr>
        </p:nvSpPr>
        <p:spPr/>
        <p:txBody>
          <a:bodyPr/>
          <a:lstStyle/>
          <a:p>
            <a:r>
              <a:rPr lang="fr-CA" dirty="0"/>
              <a:t>3. PRESTATION CANADIENNE D’URGENCE (PCU)</a:t>
            </a:r>
          </a:p>
        </p:txBody>
      </p:sp>
      <p:sp>
        <p:nvSpPr>
          <p:cNvPr id="4" name="Espace réservé de la date 3">
            <a:extLst>
              <a:ext uri="{FF2B5EF4-FFF2-40B4-BE49-F238E27FC236}">
                <a16:creationId xmlns:a16="http://schemas.microsoft.com/office/drawing/2014/main" id="{63C90BD8-D379-463B-8DA1-A3505D9600C6}"/>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graphicFrame>
        <p:nvGraphicFramePr>
          <p:cNvPr id="5" name="Diagramme 4">
            <a:extLst>
              <a:ext uri="{FF2B5EF4-FFF2-40B4-BE49-F238E27FC236}">
                <a16:creationId xmlns:a16="http://schemas.microsoft.com/office/drawing/2014/main" id="{623338DA-0CFC-40D9-81A9-9DF5D558F8B2}"/>
              </a:ext>
            </a:extLst>
          </p:cNvPr>
          <p:cNvGraphicFramePr/>
          <p:nvPr>
            <p:custDataLst>
              <p:tags r:id="rId3"/>
            </p:custDataLst>
            <p:extLst>
              <p:ext uri="{D42A27DB-BD31-4B8C-83A1-F6EECF244321}">
                <p14:modId xmlns:p14="http://schemas.microsoft.com/office/powerpoint/2010/main" val="16060685"/>
              </p:ext>
            </p:extLst>
          </p:nvPr>
        </p:nvGraphicFramePr>
        <p:xfrm>
          <a:off x="871154" y="2108041"/>
          <a:ext cx="8389633" cy="42108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Image 5">
            <a:extLst>
              <a:ext uri="{FF2B5EF4-FFF2-40B4-BE49-F238E27FC236}">
                <a16:creationId xmlns:a16="http://schemas.microsoft.com/office/drawing/2014/main" id="{0A8B0A17-01AE-4640-A535-C33A27B67379}"/>
              </a:ext>
            </a:extLst>
          </p:cNvPr>
          <p:cNvPicPr>
            <a:picLocks noChangeAspect="1"/>
          </p:cNvPicPr>
          <p:nvPr>
            <p:custDataLst>
              <p:tags r:id="rId4"/>
            </p:custDataLst>
          </p:nvPr>
        </p:nvPicPr>
        <p:blipFill>
          <a:blip r:embed="rId11"/>
          <a:stretch>
            <a:fillRect/>
          </a:stretch>
        </p:blipFill>
        <p:spPr>
          <a:xfrm>
            <a:off x="9733397" y="32655"/>
            <a:ext cx="2152381" cy="609524"/>
          </a:xfrm>
          <a:prstGeom prst="rect">
            <a:avLst/>
          </a:prstGeom>
        </p:spPr>
      </p:pic>
    </p:spTree>
    <p:extLst>
      <p:ext uri="{BB962C8B-B14F-4D97-AF65-F5344CB8AC3E}">
        <p14:creationId xmlns:p14="http://schemas.microsoft.com/office/powerpoint/2010/main" val="394156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7572-E676-40EE-B45D-ECB382F13A4C}"/>
              </a:ext>
            </a:extLst>
          </p:cNvPr>
          <p:cNvSpPr>
            <a:spLocks noGrp="1"/>
          </p:cNvSpPr>
          <p:nvPr>
            <p:ph type="title"/>
            <p:custDataLst>
              <p:tags r:id="rId1"/>
            </p:custDataLst>
          </p:nvPr>
        </p:nvSpPr>
        <p:spPr/>
        <p:txBody>
          <a:bodyPr/>
          <a:lstStyle/>
          <a:p>
            <a:r>
              <a:rPr lang="fr-CA" dirty="0"/>
              <a:t>3.1 quand demander la prestation canadienne d’urgence </a:t>
            </a:r>
          </a:p>
        </p:txBody>
      </p:sp>
      <p:sp>
        <p:nvSpPr>
          <p:cNvPr id="4" name="Espace réservé de la date 3">
            <a:extLst>
              <a:ext uri="{FF2B5EF4-FFF2-40B4-BE49-F238E27FC236}">
                <a16:creationId xmlns:a16="http://schemas.microsoft.com/office/drawing/2014/main" id="{B35B5FE5-ACC3-4F81-8011-0C01DA42EBE5}"/>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5" name="Rectangle 4">
            <a:extLst>
              <a:ext uri="{FF2B5EF4-FFF2-40B4-BE49-F238E27FC236}">
                <a16:creationId xmlns:a16="http://schemas.microsoft.com/office/drawing/2014/main" id="{739D2306-28D9-43D3-A3D2-22B5C205A05D}"/>
              </a:ext>
            </a:extLst>
          </p:cNvPr>
          <p:cNvSpPr/>
          <p:nvPr>
            <p:custDataLst>
              <p:tags r:id="rId3"/>
            </p:custDataLst>
          </p:nvPr>
        </p:nvSpPr>
        <p:spPr>
          <a:xfrm>
            <a:off x="762000" y="5780712"/>
            <a:ext cx="10144540" cy="461665"/>
          </a:xfrm>
          <a:prstGeom prst="rect">
            <a:avLst/>
          </a:prstGeom>
          <a:noFill/>
        </p:spPr>
        <p:txBody>
          <a:bodyPr wrap="square" lIns="91440" tIns="45720" rIns="91440" bIns="45720">
            <a:spAutoFit/>
          </a:bodyPr>
          <a:lstStyle/>
          <a:p>
            <a:pPr algn="ctr"/>
            <a:r>
              <a:rPr lang="fr-CA" sz="2400" dirty="0">
                <a:solidFill>
                  <a:schemeClr val="accent1">
                    <a:lumMod val="75000"/>
                  </a:schemeClr>
                </a:solidFill>
                <a:hlinkClick r:id="rId7">
                  <a:extLst>
                    <a:ext uri="{A12FA001-AC4F-418D-AE19-62706E023703}">
                      <ahyp:hlinkClr xmlns:ahyp="http://schemas.microsoft.com/office/drawing/2018/hyperlinkcolor" val="tx"/>
                    </a:ext>
                  </a:extLst>
                </a:hlinkClick>
              </a:rPr>
              <a:t>https://www.canada.ca/fr/services/prestations/ae/pcusc-application.html</a:t>
            </a:r>
            <a:endParaRPr lang="fr-FR" sz="2400" b="0" cap="none" spc="0" dirty="0">
              <a:ln w="0"/>
              <a:solidFill>
                <a:schemeClr val="accent1">
                  <a:lumMod val="75000"/>
                </a:schemeClr>
              </a:solidFill>
              <a:effectLst>
                <a:outerShdw blurRad="38100" dist="19050" dir="2700000" algn="tl" rotWithShape="0">
                  <a:schemeClr val="dk1">
                    <a:alpha val="40000"/>
                  </a:schemeClr>
                </a:outerShdw>
              </a:effectLst>
            </a:endParaRPr>
          </a:p>
        </p:txBody>
      </p:sp>
      <p:graphicFrame>
        <p:nvGraphicFramePr>
          <p:cNvPr id="3" name="Tableau 2">
            <a:extLst>
              <a:ext uri="{FF2B5EF4-FFF2-40B4-BE49-F238E27FC236}">
                <a16:creationId xmlns:a16="http://schemas.microsoft.com/office/drawing/2014/main" id="{2E889129-FAB1-4654-B2DC-6FB00C1CC886}"/>
              </a:ext>
            </a:extLst>
          </p:cNvPr>
          <p:cNvGraphicFramePr>
            <a:graphicFrameLocks noGrp="1"/>
          </p:cNvGraphicFramePr>
          <p:nvPr>
            <p:extLst>
              <p:ext uri="{D42A27DB-BD31-4B8C-83A1-F6EECF244321}">
                <p14:modId xmlns:p14="http://schemas.microsoft.com/office/powerpoint/2010/main" val="132861849"/>
              </p:ext>
            </p:extLst>
          </p:nvPr>
        </p:nvGraphicFramePr>
        <p:xfrm>
          <a:off x="762000" y="2235594"/>
          <a:ext cx="10668000" cy="3200400"/>
        </p:xfrm>
        <a:graphic>
          <a:graphicData uri="http://schemas.openxmlformats.org/drawingml/2006/table">
            <a:tbl>
              <a:tblPr/>
              <a:tblGrid>
                <a:gridCol w="3556000">
                  <a:extLst>
                    <a:ext uri="{9D8B030D-6E8A-4147-A177-3AD203B41FA5}">
                      <a16:colId xmlns:a16="http://schemas.microsoft.com/office/drawing/2014/main" val="180020751"/>
                    </a:ext>
                  </a:extLst>
                </a:gridCol>
                <a:gridCol w="3556000">
                  <a:extLst>
                    <a:ext uri="{9D8B030D-6E8A-4147-A177-3AD203B41FA5}">
                      <a16:colId xmlns:a16="http://schemas.microsoft.com/office/drawing/2014/main" val="3436050731"/>
                    </a:ext>
                  </a:extLst>
                </a:gridCol>
                <a:gridCol w="3556000">
                  <a:extLst>
                    <a:ext uri="{9D8B030D-6E8A-4147-A177-3AD203B41FA5}">
                      <a16:colId xmlns:a16="http://schemas.microsoft.com/office/drawing/2014/main" val="1947973772"/>
                    </a:ext>
                  </a:extLst>
                </a:gridCol>
              </a:tblGrid>
              <a:tr h="0">
                <a:tc>
                  <a:txBody>
                    <a:bodyPr/>
                    <a:lstStyle/>
                    <a:p>
                      <a:endParaRPr lang="fr-CA" dirty="0"/>
                    </a:p>
                  </a:txBody>
                  <a:tcPr>
                    <a:lnB w="9525" cap="flat" cmpd="sng" algn="ctr">
                      <a:solidFill>
                        <a:srgbClr val="B05D05"/>
                      </a:solidFill>
                      <a:prstDash val="solid"/>
                      <a:round/>
                      <a:headEnd type="none" w="med" len="med"/>
                      <a:tailEnd type="none" w="med" len="med"/>
                    </a:lnB>
                  </a:tcPr>
                </a:tc>
                <a:tc>
                  <a:txBody>
                    <a:bodyPr/>
                    <a:lstStyle/>
                    <a:p>
                      <a:endParaRPr lang="fr-CA"/>
                    </a:p>
                  </a:txBody>
                  <a:tcPr>
                    <a:lnB w="9525" cap="flat" cmpd="sng" algn="ctr">
                      <a:solidFill>
                        <a:srgbClr val="685D05"/>
                      </a:solidFill>
                      <a:prstDash val="solid"/>
                      <a:round/>
                      <a:headEnd type="none" w="med" len="med"/>
                      <a:tailEnd type="none" w="med" len="med"/>
                    </a:lnB>
                  </a:tcPr>
                </a:tc>
                <a:tc>
                  <a:txBody>
                    <a:bodyPr/>
                    <a:lstStyle/>
                    <a:p>
                      <a:endParaRPr lang="fr-CA"/>
                    </a:p>
                  </a:txBody>
                  <a:tcPr>
                    <a:lnB w="9525" cap="flat" cmpd="sng" algn="ctr">
                      <a:solidFill>
                        <a:srgbClr val="305F05"/>
                      </a:solidFill>
                      <a:prstDash val="solid"/>
                      <a:round/>
                      <a:headEnd type="none" w="med" len="med"/>
                      <a:tailEnd type="none" w="med" len="med"/>
                    </a:lnB>
                  </a:tcPr>
                </a:tc>
                <a:extLst>
                  <a:ext uri="{0D108BD9-81ED-4DB2-BD59-A6C34878D82A}">
                    <a16:rowId xmlns:a16="http://schemas.microsoft.com/office/drawing/2014/main" val="3646161427"/>
                  </a:ext>
                </a:extLst>
              </a:tr>
              <a:tr h="0">
                <a:tc>
                  <a:txBody>
                    <a:bodyPr/>
                    <a:lstStyle/>
                    <a:p>
                      <a:pPr algn="l" fontAlgn="b"/>
                      <a:r>
                        <a:rPr lang="fr-CA" dirty="0">
                          <a:effectLst/>
                        </a:rPr>
                        <a:t>Si vous êtes né au mois de</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B05D05"/>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
                      <a:r>
                        <a:rPr lang="fr-CA">
                          <a:effectLst/>
                        </a:rPr>
                        <a:t>Faites votre demande de PCU les</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685D05"/>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
                      <a:r>
                        <a:rPr lang="fr-CA">
                          <a:effectLst/>
                        </a:rPr>
                        <a:t>La meilleure journée pour faire votre demande</a:t>
                      </a: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305F05"/>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84908655"/>
                  </a:ext>
                </a:extLst>
              </a:tr>
              <a:tr h="0">
                <a:tc>
                  <a:txBody>
                    <a:bodyPr/>
                    <a:lstStyle/>
                    <a:p>
                      <a:pPr fontAlgn="t"/>
                      <a:r>
                        <a:rPr lang="fr-CA">
                          <a:effectLst/>
                        </a:rPr>
                        <a:t>Janvier, février ou mars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fr-CA">
                          <a:effectLst/>
                        </a:rPr>
                        <a:t>Lundis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fr-CA" dirty="0">
                          <a:effectLst/>
                        </a:rPr>
                        <a:t>27 avril</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237054014"/>
                  </a:ext>
                </a:extLst>
              </a:tr>
              <a:tr h="0">
                <a:tc>
                  <a:txBody>
                    <a:bodyPr/>
                    <a:lstStyle/>
                    <a:p>
                      <a:pPr fontAlgn="t"/>
                      <a:r>
                        <a:rPr lang="fr-CA">
                          <a:effectLst/>
                        </a:rPr>
                        <a:t>Avril, mai ou juin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fr-CA">
                          <a:effectLst/>
                        </a:rPr>
                        <a:t>Mardis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fr-CA" dirty="0">
                          <a:effectLst/>
                        </a:rPr>
                        <a:t>28 avril</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554937096"/>
                  </a:ext>
                </a:extLst>
              </a:tr>
              <a:tr h="0">
                <a:tc>
                  <a:txBody>
                    <a:bodyPr/>
                    <a:lstStyle/>
                    <a:p>
                      <a:pPr fontAlgn="t"/>
                      <a:r>
                        <a:rPr lang="fr-CA">
                          <a:effectLst/>
                        </a:rPr>
                        <a:t>Juillet, août ou septembre</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fr-CA">
                          <a:effectLst/>
                        </a:rPr>
                        <a:t>Mercredis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fr-CA" dirty="0">
                          <a:effectLst/>
                        </a:rPr>
                        <a:t>29 avril</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3556868838"/>
                  </a:ext>
                </a:extLst>
              </a:tr>
              <a:tr h="0">
                <a:tc>
                  <a:txBody>
                    <a:bodyPr/>
                    <a:lstStyle/>
                    <a:p>
                      <a:pPr fontAlgn="t"/>
                      <a:r>
                        <a:rPr lang="fr-CA">
                          <a:effectLst/>
                        </a:rPr>
                        <a:t>Octobre, novembre ou décembre</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fr-CA">
                          <a:effectLst/>
                        </a:rPr>
                        <a:t>Jeudis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fr-CA" dirty="0">
                          <a:effectLst/>
                        </a:rPr>
                        <a:t>30 avril</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77135883"/>
                  </a:ext>
                </a:extLst>
              </a:tr>
              <a:tr h="0">
                <a:tc>
                  <a:txBody>
                    <a:bodyPr/>
                    <a:lstStyle/>
                    <a:p>
                      <a:pPr fontAlgn="t"/>
                      <a:r>
                        <a:rPr lang="fr-CA" dirty="0">
                          <a:effectLst/>
                        </a:rPr>
                        <a:t>Tous les mois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fr-CA">
                          <a:effectLst/>
                        </a:rPr>
                        <a:t>Vendredis, samedis et dimanches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endParaRPr lang="fr-CA" dirty="0"/>
                    </a:p>
                  </a:txBody>
                  <a:tcPr>
                    <a:lnL w="9525" cap="flat" cmpd="sng" algn="ctr">
                      <a:solidFill>
                        <a:srgbClr val="DDDDDD"/>
                      </a:solidFill>
                      <a:prstDash val="solid"/>
                      <a:round/>
                      <a:headEnd type="none" w="med" len="med"/>
                      <a:tailEnd type="none" w="med" len="med"/>
                    </a:lnL>
                    <a:lnT w="9525" cap="flat" cmpd="sng" algn="ctr">
                      <a:solidFill>
                        <a:srgbClr val="DDDDDD"/>
                      </a:solidFill>
                      <a:prstDash val="solid"/>
                      <a:round/>
                      <a:headEnd type="none" w="med" len="med"/>
                      <a:tailEnd type="none" w="med" len="med"/>
                    </a:lnT>
                  </a:tcPr>
                </a:tc>
                <a:extLst>
                  <a:ext uri="{0D108BD9-81ED-4DB2-BD59-A6C34878D82A}">
                    <a16:rowId xmlns:a16="http://schemas.microsoft.com/office/drawing/2014/main" val="4042472112"/>
                  </a:ext>
                </a:extLst>
              </a:tr>
            </a:tbl>
          </a:graphicData>
        </a:graphic>
      </p:graphicFrame>
      <p:sp>
        <p:nvSpPr>
          <p:cNvPr id="7" name="Rectangle 1">
            <a:extLst>
              <a:ext uri="{FF2B5EF4-FFF2-40B4-BE49-F238E27FC236}">
                <a16:creationId xmlns:a16="http://schemas.microsoft.com/office/drawing/2014/main" id="{F17492FA-520B-45A4-8571-7C5A4E6B908F}"/>
              </a:ext>
            </a:extLst>
          </p:cNvPr>
          <p:cNvSpPr>
            <a:spLocks noChangeArrowheads="1"/>
          </p:cNvSpPr>
          <p:nvPr/>
        </p:nvSpPr>
        <p:spPr bwMode="auto">
          <a:xfrm>
            <a:off x="762000" y="2560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8" name="Image 7">
            <a:extLst>
              <a:ext uri="{FF2B5EF4-FFF2-40B4-BE49-F238E27FC236}">
                <a16:creationId xmlns:a16="http://schemas.microsoft.com/office/drawing/2014/main" id="{3186AE1B-D9CB-4A53-8970-E3E2B1A4CEE3}"/>
              </a:ext>
            </a:extLst>
          </p:cNvPr>
          <p:cNvPicPr>
            <a:picLocks noChangeAspect="1"/>
          </p:cNvPicPr>
          <p:nvPr>
            <p:custDataLst>
              <p:tags r:id="rId4"/>
            </p:custDataLst>
          </p:nvPr>
        </p:nvPicPr>
        <p:blipFill>
          <a:blip r:embed="rId8"/>
          <a:stretch>
            <a:fillRect/>
          </a:stretch>
        </p:blipFill>
        <p:spPr>
          <a:xfrm>
            <a:off x="9733397" y="32655"/>
            <a:ext cx="2152381" cy="609524"/>
          </a:xfrm>
          <a:prstGeom prst="rect">
            <a:avLst/>
          </a:prstGeom>
        </p:spPr>
      </p:pic>
    </p:spTree>
    <p:extLst>
      <p:ext uri="{BB962C8B-B14F-4D97-AF65-F5344CB8AC3E}">
        <p14:creationId xmlns:p14="http://schemas.microsoft.com/office/powerpoint/2010/main" val="69424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7572-E676-40EE-B45D-ECB382F13A4C}"/>
              </a:ext>
            </a:extLst>
          </p:cNvPr>
          <p:cNvSpPr>
            <a:spLocks noGrp="1"/>
          </p:cNvSpPr>
          <p:nvPr>
            <p:ph type="title"/>
            <p:custDataLst>
              <p:tags r:id="rId1"/>
            </p:custDataLst>
          </p:nvPr>
        </p:nvSpPr>
        <p:spPr/>
        <p:txBody>
          <a:bodyPr/>
          <a:lstStyle/>
          <a:p>
            <a:r>
              <a:rPr lang="fr-CA" dirty="0"/>
              <a:t>3.2 INFORMATIONS (QUESTIONS ET RÉPONSES) SUR LA Prestation canadienne d’urgence </a:t>
            </a:r>
          </a:p>
        </p:txBody>
      </p:sp>
      <p:sp>
        <p:nvSpPr>
          <p:cNvPr id="4" name="Espace réservé de la date 3">
            <a:extLst>
              <a:ext uri="{FF2B5EF4-FFF2-40B4-BE49-F238E27FC236}">
                <a16:creationId xmlns:a16="http://schemas.microsoft.com/office/drawing/2014/main" id="{B35B5FE5-ACC3-4F81-8011-0C01DA42EBE5}"/>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5" name="Rectangle 4">
            <a:extLst>
              <a:ext uri="{FF2B5EF4-FFF2-40B4-BE49-F238E27FC236}">
                <a16:creationId xmlns:a16="http://schemas.microsoft.com/office/drawing/2014/main" id="{739D2306-28D9-43D3-A3D2-22B5C205A05D}"/>
              </a:ext>
            </a:extLst>
          </p:cNvPr>
          <p:cNvSpPr/>
          <p:nvPr>
            <p:custDataLst>
              <p:tags r:id="rId3"/>
            </p:custDataLst>
          </p:nvPr>
        </p:nvSpPr>
        <p:spPr>
          <a:xfrm>
            <a:off x="306209" y="4597793"/>
            <a:ext cx="10144540" cy="1200329"/>
          </a:xfrm>
          <a:prstGeom prst="rect">
            <a:avLst/>
          </a:prstGeom>
          <a:noFill/>
        </p:spPr>
        <p:txBody>
          <a:bodyPr wrap="square" lIns="91440" tIns="45720" rIns="91440" bIns="45720">
            <a:spAutoFit/>
          </a:bodyPr>
          <a:lstStyle/>
          <a:p>
            <a:pPr algn="ctr"/>
            <a:r>
              <a:rPr lang="fr-CA" sz="2400" dirty="0">
                <a:solidFill>
                  <a:schemeClr val="accent1">
                    <a:lumMod val="75000"/>
                  </a:schemeClr>
                </a:solidFill>
                <a:hlinkClick r:id="rId7">
                  <a:extLst>
                    <a:ext uri="{A12FA001-AC4F-418D-AE19-62706E023703}">
                      <ahyp:hlinkClr xmlns:ahyp="http://schemas.microsoft.com/office/drawing/2018/hyperlinkcolor" val="tx"/>
                    </a:ext>
                  </a:extLst>
                </a:hlinkClick>
              </a:rPr>
              <a:t>OÙ APPLIQUER:  </a:t>
            </a:r>
          </a:p>
          <a:p>
            <a:pPr algn="ctr"/>
            <a:r>
              <a:rPr lang="fr-CA" sz="2400" dirty="0">
                <a:hlinkClick r:id="rId8"/>
              </a:rPr>
              <a:t>https://www.canada.ca/fr/agence-revenu/services/prestations/faire-demande-pcu-aupres-arc.html</a:t>
            </a:r>
            <a:endParaRPr lang="fr-CA" sz="2400" dirty="0">
              <a:solidFill>
                <a:schemeClr val="accent1">
                  <a:lumMod val="75000"/>
                </a:schemeClr>
              </a:solidFill>
              <a:hlinkClick r:id="rId7">
                <a:extLst>
                  <a:ext uri="{A12FA001-AC4F-418D-AE19-62706E023703}">
                    <ahyp:hlinkClr xmlns:ahyp="http://schemas.microsoft.com/office/drawing/2018/hyperlinkcolor" val="tx"/>
                  </a:ext>
                </a:extLst>
              </a:hlinkClick>
            </a:endParaRPr>
          </a:p>
        </p:txBody>
      </p:sp>
      <p:sp>
        <p:nvSpPr>
          <p:cNvPr id="7" name="Rectangle 1">
            <a:extLst>
              <a:ext uri="{FF2B5EF4-FFF2-40B4-BE49-F238E27FC236}">
                <a16:creationId xmlns:a16="http://schemas.microsoft.com/office/drawing/2014/main" id="{F17492FA-520B-45A4-8571-7C5A4E6B908F}"/>
              </a:ext>
            </a:extLst>
          </p:cNvPr>
          <p:cNvSpPr>
            <a:spLocks noChangeArrowheads="1"/>
          </p:cNvSpPr>
          <p:nvPr/>
        </p:nvSpPr>
        <p:spPr bwMode="auto">
          <a:xfrm>
            <a:off x="762000" y="2237473"/>
            <a:ext cx="7105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FAQ:</a:t>
            </a:r>
          </a:p>
        </p:txBody>
      </p:sp>
      <p:sp>
        <p:nvSpPr>
          <p:cNvPr id="6" name="Rectangle 5">
            <a:extLst>
              <a:ext uri="{FF2B5EF4-FFF2-40B4-BE49-F238E27FC236}">
                <a16:creationId xmlns:a16="http://schemas.microsoft.com/office/drawing/2014/main" id="{44CF57DC-7A1E-4DC8-AF05-D1D71135E842}"/>
              </a:ext>
            </a:extLst>
          </p:cNvPr>
          <p:cNvSpPr/>
          <p:nvPr/>
        </p:nvSpPr>
        <p:spPr>
          <a:xfrm>
            <a:off x="762000" y="3105835"/>
            <a:ext cx="9688749" cy="1477328"/>
          </a:xfrm>
          <a:prstGeom prst="rect">
            <a:avLst/>
          </a:prstGeom>
        </p:spPr>
        <p:txBody>
          <a:bodyPr wrap="square">
            <a:spAutoFit/>
          </a:bodyPr>
          <a:lstStyle/>
          <a:p>
            <a:r>
              <a:rPr lang="fr-CA" dirty="0">
                <a:solidFill>
                  <a:schemeClr val="accent1">
                    <a:lumMod val="75000"/>
                  </a:schemeClr>
                </a:solidFill>
                <a:hlinkClick r:id="rId9">
                  <a:extLst>
                    <a:ext uri="{A12FA001-AC4F-418D-AE19-62706E023703}">
                      <ahyp:hlinkClr xmlns:ahyp="http://schemas.microsoft.com/office/drawing/2018/hyperlinkcolor" val="tx"/>
                    </a:ext>
                  </a:extLst>
                </a:hlinkClick>
              </a:rPr>
              <a:t>https://cffp.recherche.usherbrooke.ca/suivi-des-questions-reponses-mesures-economiques-covid-19/</a:t>
            </a:r>
            <a:endParaRPr lang="fr-CA" dirty="0">
              <a:solidFill>
                <a:schemeClr val="accent1">
                  <a:lumMod val="75000"/>
                </a:schemeClr>
              </a:solidFill>
            </a:endParaRPr>
          </a:p>
          <a:p>
            <a:endParaRPr lang="fr-CA" dirty="0">
              <a:solidFill>
                <a:schemeClr val="accent1">
                  <a:lumMod val="75000"/>
                </a:schemeClr>
              </a:solidFill>
            </a:endParaRPr>
          </a:p>
          <a:p>
            <a:r>
              <a:rPr lang="fr-CA" dirty="0">
                <a:solidFill>
                  <a:schemeClr val="accent1">
                    <a:lumMod val="75000"/>
                  </a:schemeClr>
                </a:solidFill>
                <a:hlinkClick r:id="rId7">
                  <a:extLst>
                    <a:ext uri="{A12FA001-AC4F-418D-AE19-62706E023703}">
                      <ahyp:hlinkClr xmlns:ahyp="http://schemas.microsoft.com/office/drawing/2018/hyperlinkcolor" val="tx"/>
                    </a:ext>
                  </a:extLst>
                </a:hlinkClick>
              </a:rPr>
              <a:t>https://www.canada.ca/fr/services/prestations/ae/pcusc-application.html</a:t>
            </a:r>
            <a:endParaRPr lang="fr-FR" dirty="0">
              <a:ln w="0"/>
              <a:solidFill>
                <a:schemeClr val="accent1">
                  <a:lumMod val="75000"/>
                </a:schemeClr>
              </a:solidFill>
              <a:effectLst>
                <a:outerShdw blurRad="38100" dist="19050" dir="2700000" algn="tl" rotWithShape="0">
                  <a:schemeClr val="dk1">
                    <a:alpha val="40000"/>
                  </a:schemeClr>
                </a:outerShdw>
              </a:effectLst>
            </a:endParaRPr>
          </a:p>
          <a:p>
            <a:endParaRPr lang="fr-CA" dirty="0">
              <a:solidFill>
                <a:schemeClr val="accent1">
                  <a:lumMod val="75000"/>
                </a:schemeClr>
              </a:solidFill>
            </a:endParaRPr>
          </a:p>
        </p:txBody>
      </p:sp>
      <p:pic>
        <p:nvPicPr>
          <p:cNvPr id="8" name="Image 7">
            <a:extLst>
              <a:ext uri="{FF2B5EF4-FFF2-40B4-BE49-F238E27FC236}">
                <a16:creationId xmlns:a16="http://schemas.microsoft.com/office/drawing/2014/main" id="{94484F17-C973-4A9A-85FF-7222B02E43E8}"/>
              </a:ext>
            </a:extLst>
          </p:cNvPr>
          <p:cNvPicPr>
            <a:picLocks noChangeAspect="1"/>
          </p:cNvPicPr>
          <p:nvPr>
            <p:custDataLst>
              <p:tags r:id="rId4"/>
            </p:custDataLst>
          </p:nvPr>
        </p:nvPicPr>
        <p:blipFill>
          <a:blip r:embed="rId10"/>
          <a:stretch>
            <a:fillRect/>
          </a:stretch>
        </p:blipFill>
        <p:spPr>
          <a:xfrm>
            <a:off x="9733397" y="32655"/>
            <a:ext cx="2152381" cy="609524"/>
          </a:xfrm>
          <a:prstGeom prst="rect">
            <a:avLst/>
          </a:prstGeom>
        </p:spPr>
      </p:pic>
    </p:spTree>
    <p:extLst>
      <p:ext uri="{BB962C8B-B14F-4D97-AF65-F5344CB8AC3E}">
        <p14:creationId xmlns:p14="http://schemas.microsoft.com/office/powerpoint/2010/main" val="9262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E3C88-C397-4ADD-9C73-E1E247884E43}"/>
              </a:ext>
            </a:extLst>
          </p:cNvPr>
          <p:cNvSpPr>
            <a:spLocks noGrp="1"/>
          </p:cNvSpPr>
          <p:nvPr>
            <p:ph type="title"/>
            <p:custDataLst>
              <p:tags r:id="rId1"/>
            </p:custDataLst>
          </p:nvPr>
        </p:nvSpPr>
        <p:spPr/>
        <p:txBody>
          <a:bodyPr/>
          <a:lstStyle/>
          <a:p>
            <a:r>
              <a:rPr lang="fr-CA" dirty="0"/>
              <a:t>4.1 Coup de pouce pour ENTREPRISE à envisager</a:t>
            </a:r>
          </a:p>
        </p:txBody>
      </p:sp>
      <p:sp>
        <p:nvSpPr>
          <p:cNvPr id="4" name="Espace réservé de la date 3">
            <a:extLst>
              <a:ext uri="{FF2B5EF4-FFF2-40B4-BE49-F238E27FC236}">
                <a16:creationId xmlns:a16="http://schemas.microsoft.com/office/drawing/2014/main" id="{824E09FD-A03D-4649-B391-A596CEB81C27}"/>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6" name="ZoneTexte 5">
            <a:extLst>
              <a:ext uri="{FF2B5EF4-FFF2-40B4-BE49-F238E27FC236}">
                <a16:creationId xmlns:a16="http://schemas.microsoft.com/office/drawing/2014/main" id="{6B16A0C2-2D4C-4B8E-9AD9-B0B079310295}"/>
              </a:ext>
            </a:extLst>
          </p:cNvPr>
          <p:cNvSpPr txBox="1"/>
          <p:nvPr>
            <p:custDataLst>
              <p:tags r:id="rId3"/>
            </p:custDataLst>
          </p:nvPr>
        </p:nvSpPr>
        <p:spPr>
          <a:xfrm>
            <a:off x="831207" y="1921894"/>
            <a:ext cx="9159765" cy="4370427"/>
          </a:xfrm>
          <a:prstGeom prst="rect">
            <a:avLst/>
          </a:prstGeom>
          <a:noFill/>
        </p:spPr>
        <p:txBody>
          <a:bodyPr wrap="square" rtlCol="0">
            <a:spAutoFit/>
          </a:bodyPr>
          <a:lstStyle/>
          <a:p>
            <a:pPr marL="285750" indent="-285750">
              <a:buFont typeface="Wingdings" panose="05000000000000000000" pitchFamily="2" charset="2"/>
              <a:buChar char="§"/>
            </a:pPr>
            <a:r>
              <a:rPr lang="fr-CA" sz="2400" dirty="0"/>
              <a:t>Paiement hypothécaire  (loyer)</a:t>
            </a:r>
          </a:p>
          <a:p>
            <a:pPr marL="285750" indent="-285750">
              <a:buFont typeface="Wingdings" panose="05000000000000000000" pitchFamily="2" charset="2"/>
              <a:buChar char="§"/>
            </a:pPr>
            <a:r>
              <a:rPr lang="fr-CA" sz="2400" dirty="0"/>
              <a:t>Report des taxes municipales </a:t>
            </a:r>
          </a:p>
          <a:p>
            <a:pPr marL="285750" indent="-285750">
              <a:buFont typeface="Wingdings" panose="05000000000000000000" pitchFamily="2" charset="2"/>
              <a:buChar char="§"/>
            </a:pPr>
            <a:r>
              <a:rPr lang="fr-CA" sz="2400" dirty="0"/>
              <a:t>Assurance - arrangements</a:t>
            </a:r>
          </a:p>
          <a:p>
            <a:pPr marL="285750" indent="-285750">
              <a:buFont typeface="Wingdings" panose="05000000000000000000" pitchFamily="2" charset="2"/>
              <a:buChar char="§"/>
            </a:pPr>
            <a:r>
              <a:rPr lang="fr-CA" sz="2400" dirty="0"/>
              <a:t>André Legault, pour refinancer vos équipements</a:t>
            </a:r>
          </a:p>
          <a:p>
            <a:pPr marL="285750" indent="-285750">
              <a:buFont typeface="Wingdings" panose="05000000000000000000" pitchFamily="2" charset="2"/>
              <a:buChar char="§"/>
            </a:pPr>
            <a:r>
              <a:rPr lang="fr-CA" sz="2400" dirty="0"/>
              <a:t>Programme d’accès au crédit :BDC </a:t>
            </a:r>
          </a:p>
          <a:p>
            <a:pPr marL="285750" indent="-285750">
              <a:buFont typeface="Wingdings" panose="05000000000000000000" pitchFamily="2" charset="2"/>
              <a:buChar char="§"/>
            </a:pPr>
            <a:r>
              <a:rPr lang="fr-CA" sz="2400" dirty="0"/>
              <a:t>SAAQ: Suspension pour paiement des plaques F</a:t>
            </a:r>
          </a:p>
          <a:p>
            <a:pPr marL="285750" indent="-285750">
              <a:buFont typeface="Wingdings" panose="05000000000000000000" pitchFamily="2" charset="2"/>
              <a:buChar char="§"/>
            </a:pPr>
            <a:r>
              <a:rPr lang="fr-CA" sz="2400" dirty="0"/>
              <a:t>PACTE: programme d’aide concertée temporaire pour les entreprises  (IQ </a:t>
            </a:r>
            <a:r>
              <a:rPr lang="fr-CA" sz="1200" dirty="0">
                <a:hlinkClick r:id="rId7"/>
              </a:rPr>
              <a:t>https://www.investquebec.com/quebec/fr/a-propos/COVID-19.html</a:t>
            </a:r>
            <a:r>
              <a:rPr lang="fr-CA" sz="1200" dirty="0"/>
              <a:t>)</a:t>
            </a:r>
          </a:p>
          <a:p>
            <a:pPr marL="285750" indent="-285750">
              <a:buFont typeface="Wingdings" panose="05000000000000000000" pitchFamily="2" charset="2"/>
              <a:buChar char="§"/>
            </a:pPr>
            <a:r>
              <a:rPr lang="fr-CA" sz="3200" dirty="0"/>
              <a:t>SOMMAIRE </a:t>
            </a:r>
            <a:r>
              <a:rPr lang="fr-CA" dirty="0">
                <a:hlinkClick r:id="rId8"/>
              </a:rPr>
              <a:t>https://cffp.recherche.usherbrooke.ca/suivi-mesures-economiques-covid-19/</a:t>
            </a:r>
            <a:endParaRPr lang="fr-CA" dirty="0"/>
          </a:p>
          <a:p>
            <a:pPr marL="285750" indent="-285750">
              <a:buFontTx/>
              <a:buChar char="-"/>
            </a:pPr>
            <a:endParaRPr lang="fr-CA" dirty="0"/>
          </a:p>
          <a:p>
            <a:pPr marL="285750" indent="-285750">
              <a:buFontTx/>
              <a:buChar char="-"/>
            </a:pPr>
            <a:endParaRPr lang="fr-CA" dirty="0"/>
          </a:p>
        </p:txBody>
      </p:sp>
      <p:pic>
        <p:nvPicPr>
          <p:cNvPr id="9" name="Graphique 8" descr="Dollar">
            <a:extLst>
              <a:ext uri="{FF2B5EF4-FFF2-40B4-BE49-F238E27FC236}">
                <a16:creationId xmlns:a16="http://schemas.microsoft.com/office/drawing/2014/main" id="{3FCAB6CF-8FD9-4A9A-AB68-4135061C91D2}"/>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51246" y="2074820"/>
            <a:ext cx="3968927" cy="3968927"/>
          </a:xfrm>
          <a:prstGeom prst="rect">
            <a:avLst/>
          </a:prstGeom>
        </p:spPr>
      </p:pic>
      <p:pic>
        <p:nvPicPr>
          <p:cNvPr id="8" name="Image 7">
            <a:extLst>
              <a:ext uri="{FF2B5EF4-FFF2-40B4-BE49-F238E27FC236}">
                <a16:creationId xmlns:a16="http://schemas.microsoft.com/office/drawing/2014/main" id="{1F97064B-7A4D-4F23-81BE-59742878EB59}"/>
              </a:ext>
            </a:extLst>
          </p:cNvPr>
          <p:cNvPicPr>
            <a:picLocks noChangeAspect="1"/>
          </p:cNvPicPr>
          <p:nvPr>
            <p:custDataLst>
              <p:tags r:id="rId5"/>
            </p:custDataLst>
          </p:nvPr>
        </p:nvPicPr>
        <p:blipFill>
          <a:blip r:embed="rId11"/>
          <a:stretch>
            <a:fillRect/>
          </a:stretch>
        </p:blipFill>
        <p:spPr>
          <a:xfrm>
            <a:off x="9733397" y="32655"/>
            <a:ext cx="2152381" cy="609524"/>
          </a:xfrm>
          <a:prstGeom prst="rect">
            <a:avLst/>
          </a:prstGeom>
        </p:spPr>
      </p:pic>
    </p:spTree>
    <p:extLst>
      <p:ext uri="{BB962C8B-B14F-4D97-AF65-F5344CB8AC3E}">
        <p14:creationId xmlns:p14="http://schemas.microsoft.com/office/powerpoint/2010/main" val="2816263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E3C88-C397-4ADD-9C73-E1E247884E43}"/>
              </a:ext>
            </a:extLst>
          </p:cNvPr>
          <p:cNvSpPr>
            <a:spLocks noGrp="1"/>
          </p:cNvSpPr>
          <p:nvPr>
            <p:ph type="title"/>
            <p:custDataLst>
              <p:tags r:id="rId1"/>
            </p:custDataLst>
          </p:nvPr>
        </p:nvSpPr>
        <p:spPr/>
        <p:txBody>
          <a:bodyPr/>
          <a:lstStyle/>
          <a:p>
            <a:r>
              <a:rPr lang="fr-CA" dirty="0"/>
              <a:t>4.2 Coup de pouce pour particuliers</a:t>
            </a:r>
          </a:p>
        </p:txBody>
      </p:sp>
      <p:sp>
        <p:nvSpPr>
          <p:cNvPr id="4" name="Espace réservé de la date 3">
            <a:extLst>
              <a:ext uri="{FF2B5EF4-FFF2-40B4-BE49-F238E27FC236}">
                <a16:creationId xmlns:a16="http://schemas.microsoft.com/office/drawing/2014/main" id="{824E09FD-A03D-4649-B391-A596CEB81C27}"/>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6" name="ZoneTexte 5">
            <a:extLst>
              <a:ext uri="{FF2B5EF4-FFF2-40B4-BE49-F238E27FC236}">
                <a16:creationId xmlns:a16="http://schemas.microsoft.com/office/drawing/2014/main" id="{6B16A0C2-2D4C-4B8E-9AD9-B0B079310295}"/>
              </a:ext>
            </a:extLst>
          </p:cNvPr>
          <p:cNvSpPr txBox="1"/>
          <p:nvPr>
            <p:custDataLst>
              <p:tags r:id="rId3"/>
            </p:custDataLst>
          </p:nvPr>
        </p:nvSpPr>
        <p:spPr>
          <a:xfrm>
            <a:off x="1056290" y="2207172"/>
            <a:ext cx="9159765" cy="4708981"/>
          </a:xfrm>
          <a:prstGeom prst="rect">
            <a:avLst/>
          </a:prstGeom>
          <a:noFill/>
        </p:spPr>
        <p:txBody>
          <a:bodyPr wrap="square" rtlCol="0">
            <a:spAutoFit/>
          </a:bodyPr>
          <a:lstStyle/>
          <a:p>
            <a:pPr marL="285750" indent="-285750">
              <a:buFont typeface="Wingdings" panose="05000000000000000000" pitchFamily="2" charset="2"/>
              <a:buChar char="§"/>
            </a:pPr>
            <a:r>
              <a:rPr lang="fr-CA" sz="2400" dirty="0"/>
              <a:t>Moratoire 6 mois sur le remboursement capital + intérêts - prêt étudiant</a:t>
            </a:r>
          </a:p>
          <a:p>
            <a:pPr marL="285750" indent="-285750">
              <a:buFont typeface="Wingdings" panose="05000000000000000000" pitchFamily="2" charset="2"/>
              <a:buChar char="§"/>
            </a:pPr>
            <a:r>
              <a:rPr lang="fr-CA" sz="2400" dirty="0"/>
              <a:t>TPS doublée</a:t>
            </a:r>
          </a:p>
          <a:p>
            <a:pPr marL="285750" indent="-285750">
              <a:buFont typeface="Wingdings" panose="05000000000000000000" pitchFamily="2" charset="2"/>
              <a:buChar char="§"/>
            </a:pPr>
            <a:r>
              <a:rPr lang="fr-CA" sz="2400" dirty="0"/>
              <a:t>Allocation familiale bonifiée </a:t>
            </a:r>
          </a:p>
          <a:p>
            <a:pPr marL="285750" indent="-285750">
              <a:buFont typeface="Wingdings" panose="05000000000000000000" pitchFamily="2" charset="2"/>
              <a:buChar char="§"/>
            </a:pPr>
            <a:r>
              <a:rPr lang="fr-CA" sz="2400" dirty="0"/>
              <a:t>Gel des tarifs chez Hydro-Québec </a:t>
            </a:r>
          </a:p>
          <a:p>
            <a:pPr marL="285750" indent="-285750">
              <a:buFont typeface="Wingdings" panose="05000000000000000000" pitchFamily="2" charset="2"/>
              <a:buChar char="§"/>
            </a:pPr>
            <a:r>
              <a:rPr lang="fr-CA" sz="2400" dirty="0"/>
              <a:t>Taxes municipales</a:t>
            </a:r>
          </a:p>
          <a:p>
            <a:pPr marL="285750" indent="-285750">
              <a:buFont typeface="Wingdings" panose="05000000000000000000" pitchFamily="2" charset="2"/>
              <a:buChar char="§"/>
            </a:pPr>
            <a:r>
              <a:rPr lang="fr-CA" sz="2400" dirty="0"/>
              <a:t>Paiement hypothécaire  (loyer) </a:t>
            </a:r>
          </a:p>
          <a:p>
            <a:pPr marL="285750" indent="-285750">
              <a:buFont typeface="Wingdings" panose="05000000000000000000" pitchFamily="2" charset="2"/>
              <a:buChar char="§"/>
            </a:pPr>
            <a:r>
              <a:rPr lang="fr-CA" sz="2400" dirty="0"/>
              <a:t>Allègements ; report de versement 6 mois, prêts spéciaux, </a:t>
            </a:r>
            <a:r>
              <a:rPr lang="fr-CA" sz="2400" dirty="0" err="1"/>
              <a:t>etc</a:t>
            </a:r>
            <a:endParaRPr lang="fr-CA" sz="2400" dirty="0"/>
          </a:p>
          <a:p>
            <a:pPr marL="285750" indent="-285750">
              <a:buFont typeface="Wingdings" panose="05000000000000000000" pitchFamily="2" charset="2"/>
              <a:buChar char="§"/>
            </a:pPr>
            <a:r>
              <a:rPr lang="fr-CA" sz="2400" dirty="0"/>
              <a:t>Assurance </a:t>
            </a:r>
          </a:p>
          <a:p>
            <a:pPr marL="285750" indent="-285750">
              <a:buFont typeface="Wingdings" panose="05000000000000000000" pitchFamily="2" charset="2"/>
              <a:buChar char="§"/>
            </a:pPr>
            <a:r>
              <a:rPr lang="fr-CA" sz="2400" dirty="0"/>
              <a:t>SOMMAIRE: </a:t>
            </a:r>
            <a:r>
              <a:rPr lang="fr-CA" sz="2400" dirty="0">
                <a:hlinkClick r:id="rId7"/>
              </a:rPr>
              <a:t>https://cffp.recherche.usherbrooke.ca/suivi-mesures-economiques-covid-19/</a:t>
            </a:r>
            <a:endParaRPr lang="fr-CA" sz="2400" dirty="0"/>
          </a:p>
          <a:p>
            <a:pPr marL="285750" indent="-285750">
              <a:buFontTx/>
              <a:buChar char="-"/>
            </a:pPr>
            <a:endParaRPr lang="fr-CA" dirty="0"/>
          </a:p>
          <a:p>
            <a:pPr marL="285750" indent="-285750">
              <a:buFontTx/>
              <a:buChar char="-"/>
            </a:pPr>
            <a:endParaRPr lang="fr-CA" dirty="0"/>
          </a:p>
        </p:txBody>
      </p:sp>
      <p:pic>
        <p:nvPicPr>
          <p:cNvPr id="9" name="Graphique 8" descr="Dollar">
            <a:extLst>
              <a:ext uri="{FF2B5EF4-FFF2-40B4-BE49-F238E27FC236}">
                <a16:creationId xmlns:a16="http://schemas.microsoft.com/office/drawing/2014/main" id="{3FCAB6CF-8FD9-4A9A-AB68-4135061C91D2}"/>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99301" y="2138691"/>
            <a:ext cx="3373430" cy="3968927"/>
          </a:xfrm>
          <a:prstGeom prst="rect">
            <a:avLst/>
          </a:prstGeom>
        </p:spPr>
      </p:pic>
      <p:pic>
        <p:nvPicPr>
          <p:cNvPr id="8" name="Image 7">
            <a:extLst>
              <a:ext uri="{FF2B5EF4-FFF2-40B4-BE49-F238E27FC236}">
                <a16:creationId xmlns:a16="http://schemas.microsoft.com/office/drawing/2014/main" id="{EC5496B1-556C-4586-A7D0-C9A745CF7875}"/>
              </a:ext>
            </a:extLst>
          </p:cNvPr>
          <p:cNvPicPr>
            <a:picLocks noChangeAspect="1"/>
          </p:cNvPicPr>
          <p:nvPr>
            <p:custDataLst>
              <p:tags r:id="rId5"/>
            </p:custDataLst>
          </p:nvPr>
        </p:nvPicPr>
        <p:blipFill>
          <a:blip r:embed="rId10"/>
          <a:stretch>
            <a:fillRect/>
          </a:stretch>
        </p:blipFill>
        <p:spPr>
          <a:xfrm>
            <a:off x="9733397" y="32655"/>
            <a:ext cx="2152381" cy="609524"/>
          </a:xfrm>
          <a:prstGeom prst="rect">
            <a:avLst/>
          </a:prstGeom>
        </p:spPr>
      </p:pic>
    </p:spTree>
    <p:extLst>
      <p:ext uri="{BB962C8B-B14F-4D97-AF65-F5344CB8AC3E}">
        <p14:creationId xmlns:p14="http://schemas.microsoft.com/office/powerpoint/2010/main" val="1264057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3322C-D055-4024-87EF-8BCF0B634EBB}"/>
              </a:ext>
            </a:extLst>
          </p:cNvPr>
          <p:cNvSpPr>
            <a:spLocks noGrp="1"/>
          </p:cNvSpPr>
          <p:nvPr>
            <p:ph type="title"/>
            <p:custDataLst>
              <p:tags r:id="rId1"/>
            </p:custDataLst>
          </p:nvPr>
        </p:nvSpPr>
        <p:spPr/>
        <p:txBody>
          <a:bodyPr/>
          <a:lstStyle/>
          <a:p>
            <a:r>
              <a:rPr lang="fr-CA" dirty="0"/>
              <a:t>5. PROFITONS-EN POUR NOUS FORMER!</a:t>
            </a:r>
          </a:p>
        </p:txBody>
      </p:sp>
      <p:sp>
        <p:nvSpPr>
          <p:cNvPr id="4" name="Espace réservé de la date 3">
            <a:extLst>
              <a:ext uri="{FF2B5EF4-FFF2-40B4-BE49-F238E27FC236}">
                <a16:creationId xmlns:a16="http://schemas.microsoft.com/office/drawing/2014/main" id="{C1F2669A-FC1E-4AD3-A077-023A97B174A9}"/>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5" name="ZoneTexte 4">
            <a:extLst>
              <a:ext uri="{FF2B5EF4-FFF2-40B4-BE49-F238E27FC236}">
                <a16:creationId xmlns:a16="http://schemas.microsoft.com/office/drawing/2014/main" id="{04E8F3CE-292A-4E60-91B0-67897663EC5D}"/>
              </a:ext>
            </a:extLst>
          </p:cNvPr>
          <p:cNvSpPr txBox="1"/>
          <p:nvPr>
            <p:custDataLst>
              <p:tags r:id="rId3"/>
            </p:custDataLst>
          </p:nvPr>
        </p:nvSpPr>
        <p:spPr>
          <a:xfrm>
            <a:off x="457200" y="1758354"/>
            <a:ext cx="11029616" cy="4154984"/>
          </a:xfrm>
          <a:prstGeom prst="rect">
            <a:avLst/>
          </a:prstGeom>
          <a:noFill/>
        </p:spPr>
        <p:txBody>
          <a:bodyPr wrap="square" rtlCol="0">
            <a:spAutoFit/>
          </a:bodyPr>
          <a:lstStyle/>
          <a:p>
            <a:pPr marL="342900" indent="-342900">
              <a:lnSpc>
                <a:spcPct val="200000"/>
              </a:lnSpc>
              <a:buFont typeface="Wingdings" panose="05000000000000000000" pitchFamily="2" charset="2"/>
              <a:buChar char="q"/>
            </a:pPr>
            <a:r>
              <a:rPr lang="fr-CA" sz="2400" b="1" dirty="0"/>
              <a:t>Le PACME (Programme d’Actions Concertées Maintien en Emploi)</a:t>
            </a:r>
            <a:endParaRPr lang="fr-CA" sz="2400" b="1" dirty="0">
              <a:solidFill>
                <a:srgbClr val="FF0000"/>
              </a:solidFill>
            </a:endParaRPr>
          </a:p>
          <a:p>
            <a:br>
              <a:rPr lang="fr-CA" dirty="0"/>
            </a:br>
            <a:r>
              <a:rPr lang="fr-CA" dirty="0"/>
              <a:t>-    subvention pouvant atteindre jusqu’à 100 000 $ afin de couvrir 100 % de leurs frais de formation. </a:t>
            </a:r>
          </a:p>
          <a:p>
            <a:pPr marL="285750" indent="-285750">
              <a:buFontTx/>
              <a:buChar char="-"/>
            </a:pPr>
            <a:r>
              <a:rPr lang="fr-CA" dirty="0"/>
              <a:t>Le gouvernement remboursera aussi jusqu’à 100 %* des heures totales rémunérées du personnel en formation, jusqu’à hauteur de 25 $ de l’heure par salarié. </a:t>
            </a:r>
          </a:p>
          <a:p>
            <a:pPr marL="285750" indent="-285750">
              <a:buFontTx/>
              <a:buChar char="-"/>
            </a:pPr>
            <a:r>
              <a:rPr lang="fr-CA" b="1" dirty="0"/>
              <a:t>En vigueur jusqu’au 30 septembre 2020</a:t>
            </a:r>
          </a:p>
          <a:p>
            <a:pPr marL="285750" indent="-285750">
              <a:buFontTx/>
              <a:buChar char="-"/>
            </a:pPr>
            <a:r>
              <a:rPr lang="fr-CA" dirty="0"/>
              <a:t>Les formations devront notamment viser l’amélioration des </a:t>
            </a:r>
            <a:r>
              <a:rPr lang="fr-CA" u="sng" dirty="0"/>
              <a:t>compétences numériques</a:t>
            </a:r>
            <a:r>
              <a:rPr lang="fr-CA" dirty="0"/>
              <a:t>, la </a:t>
            </a:r>
            <a:r>
              <a:rPr lang="fr-CA" u="sng" dirty="0"/>
              <a:t>communication</a:t>
            </a:r>
            <a:r>
              <a:rPr lang="fr-CA" dirty="0"/>
              <a:t> organisationnelle, les </a:t>
            </a:r>
            <a:r>
              <a:rPr lang="fr-CA" u="sng" dirty="0"/>
              <a:t>langues</a:t>
            </a:r>
            <a:r>
              <a:rPr lang="fr-CA" dirty="0"/>
              <a:t>, le </a:t>
            </a:r>
            <a:r>
              <a:rPr lang="fr-CA" u="sng" dirty="0"/>
              <a:t>télétravail</a:t>
            </a:r>
            <a:r>
              <a:rPr lang="fr-CA" dirty="0"/>
              <a:t>, le </a:t>
            </a:r>
            <a:r>
              <a:rPr lang="fr-CA" u="sng" dirty="0"/>
              <a:t>marketing</a:t>
            </a:r>
            <a:r>
              <a:rPr lang="fr-CA" dirty="0"/>
              <a:t>, le </a:t>
            </a:r>
            <a:r>
              <a:rPr lang="fr-CA" u="sng" dirty="0"/>
              <a:t>commerce en ligne </a:t>
            </a:r>
            <a:r>
              <a:rPr lang="fr-CA" dirty="0"/>
              <a:t>et le </a:t>
            </a:r>
            <a:r>
              <a:rPr lang="fr-CA" u="sng" dirty="0"/>
              <a:t>développement des affaires</a:t>
            </a:r>
          </a:p>
          <a:p>
            <a:pPr marL="285750" indent="-285750">
              <a:buFontTx/>
              <a:buChar char="-"/>
            </a:pPr>
            <a:r>
              <a:rPr lang="fr-CA" b="1" dirty="0"/>
              <a:t>Si reçoit la SS – 25 %</a:t>
            </a:r>
          </a:p>
          <a:p>
            <a:pPr marL="285750" indent="-285750">
              <a:buFontTx/>
              <a:buChar char="-"/>
            </a:pPr>
            <a:endParaRPr lang="fr-CA" b="1" dirty="0"/>
          </a:p>
          <a:p>
            <a:r>
              <a:rPr lang="fr-CA" dirty="0">
                <a:solidFill>
                  <a:srgbClr val="0070C0"/>
                </a:solidFill>
                <a:hlinkClick r:id="rId7">
                  <a:extLst>
                    <a:ext uri="{A12FA001-AC4F-418D-AE19-62706E023703}">
                      <ahyp:hlinkClr xmlns:ahyp="http://schemas.microsoft.com/office/drawing/2018/hyperlinkcolor" val="tx"/>
                    </a:ext>
                  </a:extLst>
                </a:hlinkClick>
              </a:rPr>
              <a:t>https://www.quebec.ca/entreprises-et-travailleurs-autonomes/programme-actions-concertees-pour-le-maintien-en-emploi-pacme-covid-19/</a:t>
            </a:r>
            <a:endParaRPr lang="fr-CA" b="1" dirty="0">
              <a:solidFill>
                <a:srgbClr val="0070C0"/>
              </a:solidFill>
            </a:endParaRPr>
          </a:p>
        </p:txBody>
      </p:sp>
      <p:pic>
        <p:nvPicPr>
          <p:cNvPr id="7" name="Image 6">
            <a:extLst>
              <a:ext uri="{FF2B5EF4-FFF2-40B4-BE49-F238E27FC236}">
                <a16:creationId xmlns:a16="http://schemas.microsoft.com/office/drawing/2014/main" id="{153A9E5B-B272-419A-951A-8071FC94B642}"/>
              </a:ext>
            </a:extLst>
          </p:cNvPr>
          <p:cNvPicPr>
            <a:picLocks noChangeAspect="1"/>
          </p:cNvPicPr>
          <p:nvPr>
            <p:custDataLst>
              <p:tags r:id="rId4"/>
            </p:custDataLst>
          </p:nvPr>
        </p:nvPicPr>
        <p:blipFill>
          <a:blip r:embed="rId8"/>
          <a:stretch>
            <a:fillRect/>
          </a:stretch>
        </p:blipFill>
        <p:spPr>
          <a:xfrm>
            <a:off x="9733397" y="32655"/>
            <a:ext cx="2152381" cy="609524"/>
          </a:xfrm>
          <a:prstGeom prst="rect">
            <a:avLst/>
          </a:prstGeom>
        </p:spPr>
      </p:pic>
    </p:spTree>
    <p:extLst>
      <p:ext uri="{BB962C8B-B14F-4D97-AF65-F5344CB8AC3E}">
        <p14:creationId xmlns:p14="http://schemas.microsoft.com/office/powerpoint/2010/main" val="3075580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3322C-D055-4024-87EF-8BCF0B634EBB}"/>
              </a:ext>
            </a:extLst>
          </p:cNvPr>
          <p:cNvSpPr>
            <a:spLocks noGrp="1"/>
          </p:cNvSpPr>
          <p:nvPr>
            <p:ph type="title"/>
            <p:custDataLst>
              <p:tags r:id="rId1"/>
            </p:custDataLst>
          </p:nvPr>
        </p:nvSpPr>
        <p:spPr/>
        <p:txBody>
          <a:bodyPr/>
          <a:lstStyle/>
          <a:p>
            <a:r>
              <a:rPr lang="fr-CA" dirty="0"/>
              <a:t>6. Changement de plan pour certaines entreprises</a:t>
            </a:r>
          </a:p>
        </p:txBody>
      </p:sp>
      <p:sp>
        <p:nvSpPr>
          <p:cNvPr id="4" name="Espace réservé de la date 3">
            <a:extLst>
              <a:ext uri="{FF2B5EF4-FFF2-40B4-BE49-F238E27FC236}">
                <a16:creationId xmlns:a16="http://schemas.microsoft.com/office/drawing/2014/main" id="{C1F2669A-FC1E-4AD3-A077-023A97B174A9}"/>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5" name="ZoneTexte 4">
            <a:extLst>
              <a:ext uri="{FF2B5EF4-FFF2-40B4-BE49-F238E27FC236}">
                <a16:creationId xmlns:a16="http://schemas.microsoft.com/office/drawing/2014/main" id="{04E8F3CE-292A-4E60-91B0-67897663EC5D}"/>
              </a:ext>
            </a:extLst>
          </p:cNvPr>
          <p:cNvSpPr txBox="1"/>
          <p:nvPr>
            <p:custDataLst>
              <p:tags r:id="rId3"/>
            </p:custDataLst>
          </p:nvPr>
        </p:nvSpPr>
        <p:spPr>
          <a:xfrm>
            <a:off x="457200" y="1758354"/>
            <a:ext cx="11029616" cy="6093976"/>
          </a:xfrm>
          <a:prstGeom prst="rect">
            <a:avLst/>
          </a:prstGeom>
          <a:noFill/>
        </p:spPr>
        <p:txBody>
          <a:bodyPr wrap="square" rtlCol="0">
            <a:spAutoFit/>
          </a:bodyPr>
          <a:lstStyle/>
          <a:p>
            <a:pPr marL="342900" indent="-342900">
              <a:lnSpc>
                <a:spcPct val="200000"/>
              </a:lnSpc>
              <a:buFont typeface="Wingdings" panose="05000000000000000000" pitchFamily="2" charset="2"/>
              <a:buChar char="q"/>
            </a:pPr>
            <a:r>
              <a:rPr lang="fr-CA" sz="2400" b="1" dirty="0"/>
              <a:t>La distillerie </a:t>
            </a:r>
            <a:r>
              <a:rPr lang="fr-CA" sz="2400" b="1" dirty="0" err="1"/>
              <a:t>Beemer</a:t>
            </a:r>
            <a:r>
              <a:rPr lang="fr-CA" sz="2400" b="1" dirty="0"/>
              <a:t>, du comédien Jeff </a:t>
            </a:r>
            <a:r>
              <a:rPr lang="fr-CA" sz="2400" b="1" dirty="0" err="1"/>
              <a:t>Boudreault</a:t>
            </a:r>
            <a:r>
              <a:rPr lang="fr-CA" sz="2400" b="1" dirty="0"/>
              <a:t>, se lance dans le désinfectant pour les mains</a:t>
            </a:r>
          </a:p>
          <a:p>
            <a:pPr marL="342900" indent="-342900">
              <a:lnSpc>
                <a:spcPct val="200000"/>
              </a:lnSpc>
              <a:buFont typeface="Wingdings" panose="05000000000000000000" pitchFamily="2" charset="2"/>
              <a:buChar char="q"/>
            </a:pPr>
            <a:r>
              <a:rPr lang="fr-CA" sz="2400" b="1" dirty="0"/>
              <a:t>Des entreprises québécoises passent des chandails de la LNH au matériel médical.</a:t>
            </a:r>
          </a:p>
          <a:p>
            <a:pPr marL="342900" indent="-342900">
              <a:lnSpc>
                <a:spcPct val="200000"/>
              </a:lnSpc>
              <a:buFont typeface="Wingdings" panose="05000000000000000000" pitchFamily="2" charset="2"/>
              <a:buChar char="q"/>
            </a:pPr>
            <a:r>
              <a:rPr lang="fr-CA" sz="2400" b="1" dirty="0"/>
              <a:t>Du «gin très </a:t>
            </a:r>
            <a:r>
              <a:rPr lang="fr-CA" sz="2400" b="1" dirty="0" err="1"/>
              <a:t>très</a:t>
            </a:r>
            <a:r>
              <a:rPr lang="fr-CA" sz="2400" b="1" dirty="0"/>
              <a:t> fort» pour se désinfecter les mains  (la distillerie </a:t>
            </a:r>
            <a:r>
              <a:rPr lang="fr-CA" sz="2400" b="1" dirty="0" err="1"/>
              <a:t>Listoke</a:t>
            </a:r>
            <a:r>
              <a:rPr lang="fr-CA" sz="2400" b="1" dirty="0"/>
              <a:t>)</a:t>
            </a:r>
          </a:p>
          <a:p>
            <a:pPr marL="342900" indent="-342900">
              <a:lnSpc>
                <a:spcPct val="200000"/>
              </a:lnSpc>
              <a:buFont typeface="Wingdings" panose="05000000000000000000" pitchFamily="2" charset="2"/>
              <a:buChar char="q"/>
            </a:pPr>
            <a:r>
              <a:rPr lang="fr-CA" sz="2400" b="1" dirty="0"/>
              <a:t>Appel à l’action – usine et fabricants</a:t>
            </a:r>
          </a:p>
          <a:p>
            <a:pPr marL="342900" indent="-342900">
              <a:lnSpc>
                <a:spcPct val="200000"/>
              </a:lnSpc>
              <a:buFont typeface="Wingdings" panose="05000000000000000000" pitchFamily="2" charset="2"/>
              <a:buChar char="q"/>
            </a:pPr>
            <a:r>
              <a:rPr lang="fr-CA" sz="2400" b="1" dirty="0">
                <a:solidFill>
                  <a:srgbClr val="FF0000"/>
                </a:solidFill>
              </a:rPr>
              <a:t>OPPORTUNITÉS D’AFFAIRES POUR CERTAINS </a:t>
            </a:r>
            <a:r>
              <a:rPr lang="fr-CA" sz="2400" b="1">
                <a:solidFill>
                  <a:srgbClr val="FF0000"/>
                </a:solidFill>
              </a:rPr>
              <a:t>? INNOVONS !</a:t>
            </a:r>
            <a:endParaRPr lang="fr-CA" sz="2400" b="1" dirty="0">
              <a:solidFill>
                <a:srgbClr val="FF0000"/>
              </a:solidFill>
            </a:endParaRPr>
          </a:p>
          <a:p>
            <a:br>
              <a:rPr lang="fr-CA" dirty="0"/>
            </a:br>
            <a:endParaRPr lang="fr-CA" b="1" dirty="0"/>
          </a:p>
          <a:p>
            <a:endParaRPr lang="fr-CA" dirty="0"/>
          </a:p>
        </p:txBody>
      </p:sp>
      <p:pic>
        <p:nvPicPr>
          <p:cNvPr id="7" name="Image 6">
            <a:extLst>
              <a:ext uri="{FF2B5EF4-FFF2-40B4-BE49-F238E27FC236}">
                <a16:creationId xmlns:a16="http://schemas.microsoft.com/office/drawing/2014/main" id="{505C6EC2-F5BE-4F3D-A2AC-058EEE29E443}"/>
              </a:ext>
            </a:extLst>
          </p:cNvPr>
          <p:cNvPicPr>
            <a:picLocks noChangeAspect="1"/>
          </p:cNvPicPr>
          <p:nvPr>
            <p:custDataLst>
              <p:tags r:id="rId4"/>
            </p:custDataLst>
          </p:nvPr>
        </p:nvPicPr>
        <p:blipFill>
          <a:blip r:embed="rId7"/>
          <a:stretch>
            <a:fillRect/>
          </a:stretch>
        </p:blipFill>
        <p:spPr>
          <a:xfrm>
            <a:off x="9733397" y="32655"/>
            <a:ext cx="2152381" cy="609524"/>
          </a:xfrm>
          <a:prstGeom prst="rect">
            <a:avLst/>
          </a:prstGeom>
        </p:spPr>
      </p:pic>
    </p:spTree>
    <p:extLst>
      <p:ext uri="{BB962C8B-B14F-4D97-AF65-F5344CB8AC3E}">
        <p14:creationId xmlns:p14="http://schemas.microsoft.com/office/powerpoint/2010/main" val="4166041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personne, posant, debout, photo&#10;&#10;Description générée automatiquement">
            <a:extLst>
              <a:ext uri="{FF2B5EF4-FFF2-40B4-BE49-F238E27FC236}">
                <a16:creationId xmlns:a16="http://schemas.microsoft.com/office/drawing/2014/main" id="{38AAEF43-C6F3-4DB2-BE5C-6103282F50DC}"/>
              </a:ext>
            </a:extLst>
          </p:cNvPr>
          <p:cNvPicPr>
            <a:picLocks noGrp="1" noChangeAspect="1"/>
          </p:cNvPicPr>
          <p:nvPr>
            <p:ph idx="1"/>
            <p:custDataLst>
              <p:tags r:id="rId1"/>
            </p:custDataLst>
          </p:nvPr>
        </p:nvPicPr>
        <p:blipFill rotWithShape="1">
          <a:blip r:embed="rId8">
            <a:extLst>
              <a:ext uri="{28A0092B-C50C-407E-A947-70E740481C1C}">
                <a14:useLocalDpi xmlns:a14="http://schemas.microsoft.com/office/drawing/2010/main" val="0"/>
              </a:ext>
            </a:extLst>
          </a:blip>
          <a:stretch/>
        </p:blipFill>
        <p:spPr>
          <a:xfrm>
            <a:off x="2605410" y="1425520"/>
            <a:ext cx="7346972" cy="5271453"/>
          </a:xfrm>
          <a:noFill/>
        </p:spPr>
      </p:pic>
      <p:sp>
        <p:nvSpPr>
          <p:cNvPr id="4" name="Espace réservé de la date 3" hidden="1">
            <a:extLst>
              <a:ext uri="{FF2B5EF4-FFF2-40B4-BE49-F238E27FC236}">
                <a16:creationId xmlns:a16="http://schemas.microsoft.com/office/drawing/2014/main" id="{AC5EE939-8AB5-4196-8B74-1DB2DA156232}"/>
              </a:ext>
            </a:extLst>
          </p:cNvPr>
          <p:cNvSpPr>
            <a:spLocks noGrp="1"/>
          </p:cNvSpPr>
          <p:nvPr>
            <p:ph type="dt" sz="half" idx="10"/>
            <p:custDataLst>
              <p:tags r:id="rId2"/>
            </p:custDataLst>
          </p:nvPr>
        </p:nvSpPr>
        <p:spPr>
          <a:xfrm>
            <a:off x="7605951" y="6423914"/>
            <a:ext cx="2844799" cy="365125"/>
          </a:xfrm>
        </p:spPr>
        <p:txBody>
          <a:bodyPr anchor="ctr">
            <a:normAutofit/>
          </a:bodyPr>
          <a:lstStyle/>
          <a:p>
            <a:pPr rtl="0">
              <a:spcAft>
                <a:spcPts val="600"/>
              </a:spcAft>
            </a:pPr>
            <a:fld id="{22897033-9A55-4DAC-991D-1FF1921C78B7}" type="datetime1">
              <a:rPr lang="fr-FR" smtClean="0"/>
              <a:pPr rtl="0">
                <a:spcAft>
                  <a:spcPts val="600"/>
                </a:spcAft>
              </a:pPr>
              <a:t>27/04/2020</a:t>
            </a:fld>
            <a:endParaRPr lang="en-US"/>
          </a:p>
        </p:txBody>
      </p:sp>
      <p:pic>
        <p:nvPicPr>
          <p:cNvPr id="18" name="Graphique 17" descr="Poignée de main">
            <a:extLst>
              <a:ext uri="{FF2B5EF4-FFF2-40B4-BE49-F238E27FC236}">
                <a16:creationId xmlns:a16="http://schemas.microsoft.com/office/drawing/2014/main" id="{D62AA44E-9021-4836-AA00-E646A68CE94B}"/>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52383" y="4618383"/>
            <a:ext cx="2239618" cy="2239618"/>
          </a:xfrm>
          <a:prstGeom prst="rect">
            <a:avLst/>
          </a:prstGeom>
        </p:spPr>
      </p:pic>
      <p:pic>
        <p:nvPicPr>
          <p:cNvPr id="19" name="Image 18">
            <a:extLst>
              <a:ext uri="{FF2B5EF4-FFF2-40B4-BE49-F238E27FC236}">
                <a16:creationId xmlns:a16="http://schemas.microsoft.com/office/drawing/2014/main" id="{33973E48-322A-4E00-B8D5-4B209C277725}"/>
              </a:ext>
            </a:extLst>
          </p:cNvPr>
          <p:cNvPicPr>
            <a:picLocks noChangeAspect="1"/>
          </p:cNvPicPr>
          <p:nvPr>
            <p:custDataLst>
              <p:tags r:id="rId4"/>
            </p:custDataLst>
          </p:nvPr>
        </p:nvPicPr>
        <p:blipFill>
          <a:blip r:embed="rId11"/>
          <a:stretch>
            <a:fillRect/>
          </a:stretch>
        </p:blipFill>
        <p:spPr>
          <a:xfrm>
            <a:off x="79826" y="6330881"/>
            <a:ext cx="1619765" cy="458857"/>
          </a:xfrm>
          <a:prstGeom prst="rect">
            <a:avLst/>
          </a:prstGeom>
        </p:spPr>
      </p:pic>
      <p:sp>
        <p:nvSpPr>
          <p:cNvPr id="20" name="ZoneTexte 19">
            <a:extLst>
              <a:ext uri="{FF2B5EF4-FFF2-40B4-BE49-F238E27FC236}">
                <a16:creationId xmlns:a16="http://schemas.microsoft.com/office/drawing/2014/main" id="{29272A5B-640D-43FF-BCE8-176618E29E5E}"/>
              </a:ext>
            </a:extLst>
          </p:cNvPr>
          <p:cNvSpPr txBox="1"/>
          <p:nvPr>
            <p:custDataLst>
              <p:tags r:id="rId5"/>
            </p:custDataLst>
          </p:nvPr>
        </p:nvSpPr>
        <p:spPr>
          <a:xfrm>
            <a:off x="889708" y="795130"/>
            <a:ext cx="10785457" cy="584775"/>
          </a:xfrm>
          <a:prstGeom prst="rect">
            <a:avLst/>
          </a:prstGeom>
          <a:noFill/>
        </p:spPr>
        <p:txBody>
          <a:bodyPr wrap="square" rtlCol="0">
            <a:spAutoFit/>
          </a:bodyPr>
          <a:lstStyle/>
          <a:p>
            <a:pPr algn="ctr"/>
            <a:r>
              <a:rPr lang="fr-CA" sz="3200" b="1" dirty="0">
                <a:solidFill>
                  <a:srgbClr val="FF0000"/>
                </a:solidFill>
              </a:rPr>
              <a:t>E</a:t>
            </a:r>
            <a:r>
              <a:rPr lang="fr-CA" sz="3200" b="1" dirty="0">
                <a:solidFill>
                  <a:srgbClr val="FFFF00"/>
                </a:solidFill>
              </a:rPr>
              <a:t>N</a:t>
            </a:r>
            <a:r>
              <a:rPr lang="fr-CA" sz="3200" b="1" dirty="0">
                <a:solidFill>
                  <a:schemeClr val="accent3"/>
                </a:solidFill>
              </a:rPr>
              <a:t>S</a:t>
            </a:r>
            <a:r>
              <a:rPr lang="fr-CA" sz="3200" b="1" dirty="0">
                <a:solidFill>
                  <a:srgbClr val="FF0000"/>
                </a:solidFill>
              </a:rPr>
              <a:t>E</a:t>
            </a:r>
            <a:r>
              <a:rPr lang="fr-CA" sz="3200" b="1" dirty="0">
                <a:solidFill>
                  <a:schemeClr val="accent5">
                    <a:lumMod val="40000"/>
                    <a:lumOff val="60000"/>
                  </a:schemeClr>
                </a:solidFill>
              </a:rPr>
              <a:t>M</a:t>
            </a:r>
            <a:r>
              <a:rPr lang="fr-CA" sz="3200" b="1" dirty="0">
                <a:solidFill>
                  <a:srgbClr val="FF6699"/>
                </a:solidFill>
              </a:rPr>
              <a:t>B</a:t>
            </a:r>
            <a:r>
              <a:rPr lang="fr-CA" sz="3200" b="1" dirty="0">
                <a:solidFill>
                  <a:srgbClr val="FF0000"/>
                </a:solidFill>
              </a:rPr>
              <a:t>L</a:t>
            </a:r>
            <a:r>
              <a:rPr lang="fr-CA" sz="3200" b="1" dirty="0">
                <a:solidFill>
                  <a:srgbClr val="FFFF00"/>
                </a:solidFill>
              </a:rPr>
              <a:t>E</a:t>
            </a:r>
            <a:r>
              <a:rPr lang="fr-CA" sz="3200" b="1" dirty="0"/>
              <a:t>, </a:t>
            </a:r>
            <a:r>
              <a:rPr lang="fr-CA" sz="3200" b="1" dirty="0">
                <a:solidFill>
                  <a:srgbClr val="FF6699"/>
                </a:solidFill>
              </a:rPr>
              <a:t>Ç</a:t>
            </a:r>
            <a:r>
              <a:rPr lang="fr-CA" sz="3200" b="1" dirty="0">
                <a:solidFill>
                  <a:srgbClr val="FF0000"/>
                </a:solidFill>
              </a:rPr>
              <a:t>A </a:t>
            </a:r>
            <a:r>
              <a:rPr lang="fr-CA" sz="3200" b="1" dirty="0">
                <a:solidFill>
                  <a:srgbClr val="FF9933"/>
                </a:solidFill>
              </a:rPr>
              <a:t>V</a:t>
            </a:r>
            <a:r>
              <a:rPr lang="fr-CA" sz="3200" b="1" dirty="0">
                <a:solidFill>
                  <a:schemeClr val="accent5">
                    <a:lumMod val="40000"/>
                    <a:lumOff val="60000"/>
                  </a:schemeClr>
                </a:solidFill>
              </a:rPr>
              <a:t>A</a:t>
            </a:r>
            <a:r>
              <a:rPr lang="fr-CA" sz="3200" b="1" dirty="0"/>
              <a:t> </a:t>
            </a:r>
            <a:r>
              <a:rPr lang="fr-CA" sz="3200" b="1" dirty="0">
                <a:solidFill>
                  <a:schemeClr val="accent3"/>
                </a:solidFill>
              </a:rPr>
              <a:t>B</a:t>
            </a:r>
            <a:r>
              <a:rPr lang="fr-CA" sz="3200" b="1" dirty="0">
                <a:solidFill>
                  <a:srgbClr val="FF0000"/>
                </a:solidFill>
              </a:rPr>
              <a:t>I</a:t>
            </a:r>
            <a:r>
              <a:rPr lang="fr-CA" sz="3200" b="1" dirty="0">
                <a:solidFill>
                  <a:srgbClr val="FF9933"/>
                </a:solidFill>
              </a:rPr>
              <a:t>E</a:t>
            </a:r>
            <a:r>
              <a:rPr lang="fr-CA" sz="3200" b="1" dirty="0">
                <a:solidFill>
                  <a:srgbClr val="FF6699"/>
                </a:solidFill>
              </a:rPr>
              <a:t>N</a:t>
            </a:r>
            <a:r>
              <a:rPr lang="fr-CA" sz="3200" b="1" dirty="0"/>
              <a:t> </a:t>
            </a:r>
            <a:r>
              <a:rPr lang="fr-CA" sz="3200" b="1" dirty="0">
                <a:solidFill>
                  <a:srgbClr val="FFFF00"/>
                </a:solidFill>
              </a:rPr>
              <a:t>A</a:t>
            </a:r>
            <a:r>
              <a:rPr lang="fr-CA" sz="3200" b="1" dirty="0">
                <a:solidFill>
                  <a:srgbClr val="FF0000"/>
                </a:solidFill>
              </a:rPr>
              <a:t>L</a:t>
            </a:r>
            <a:r>
              <a:rPr lang="fr-CA" sz="3200" b="1" dirty="0">
                <a:solidFill>
                  <a:srgbClr val="FF6699"/>
                </a:solidFill>
              </a:rPr>
              <a:t>L</a:t>
            </a:r>
            <a:r>
              <a:rPr lang="fr-CA" sz="3200" b="1" dirty="0">
                <a:solidFill>
                  <a:schemeClr val="accent5">
                    <a:lumMod val="40000"/>
                    <a:lumOff val="60000"/>
                  </a:schemeClr>
                </a:solidFill>
              </a:rPr>
              <a:t>E</a:t>
            </a:r>
            <a:r>
              <a:rPr lang="fr-CA" sz="3200" b="1" dirty="0">
                <a:solidFill>
                  <a:schemeClr val="accent2">
                    <a:lumMod val="75000"/>
                  </a:schemeClr>
                </a:solidFill>
              </a:rPr>
              <a:t>R</a:t>
            </a:r>
            <a:r>
              <a:rPr lang="fr-CA" sz="3200" b="1" dirty="0">
                <a:solidFill>
                  <a:srgbClr val="FFFF00"/>
                </a:solidFill>
              </a:rPr>
              <a:t>! </a:t>
            </a:r>
          </a:p>
        </p:txBody>
      </p:sp>
      <p:pic>
        <p:nvPicPr>
          <p:cNvPr id="22" name="Graphique 21" descr="Arc-en-ciel">
            <a:extLst>
              <a:ext uri="{FF2B5EF4-FFF2-40B4-BE49-F238E27FC236}">
                <a16:creationId xmlns:a16="http://schemas.microsoft.com/office/drawing/2014/main" id="{3A734A6D-0F2B-4BF1-A5F0-E3D815DAC309}"/>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614992" y="4390697"/>
            <a:ext cx="914400" cy="914400"/>
          </a:xfrm>
          <a:prstGeom prst="rect">
            <a:avLst/>
          </a:prstGeom>
        </p:spPr>
      </p:pic>
    </p:spTree>
    <p:extLst>
      <p:ext uri="{BB962C8B-B14F-4D97-AF65-F5344CB8AC3E}">
        <p14:creationId xmlns:p14="http://schemas.microsoft.com/office/powerpoint/2010/main" val="1592154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EB084AF-3985-4F0E-946F-5D62EB193A73}"/>
              </a:ext>
            </a:extLst>
          </p:cNvPr>
          <p:cNvSpPr>
            <a:spLocks noGrp="1"/>
          </p:cNvSpPr>
          <p:nvPr>
            <p:ph type="title"/>
            <p:custDataLst>
              <p:tags r:id="rId1"/>
            </p:custDataLst>
          </p:nvPr>
        </p:nvSpPr>
        <p:spPr>
          <a:xfrm>
            <a:off x="581193" y="729658"/>
            <a:ext cx="11029616" cy="988332"/>
          </a:xfrm>
        </p:spPr>
        <p:txBody>
          <a:bodyPr/>
          <a:lstStyle/>
          <a:p>
            <a:r>
              <a:rPr lang="en-US" dirty="0" err="1"/>
              <a:t>Coordonnées</a:t>
            </a:r>
            <a:r>
              <a:rPr lang="en-US" dirty="0"/>
              <a:t> pour </a:t>
            </a:r>
            <a:r>
              <a:rPr lang="en-US" dirty="0" err="1"/>
              <a:t>toutes</a:t>
            </a:r>
            <a:r>
              <a:rPr lang="en-US" dirty="0"/>
              <a:t> questions </a:t>
            </a:r>
          </a:p>
        </p:txBody>
      </p:sp>
      <p:sp>
        <p:nvSpPr>
          <p:cNvPr id="12" name="Content Placeholder 3">
            <a:extLst>
              <a:ext uri="{FF2B5EF4-FFF2-40B4-BE49-F238E27FC236}">
                <a16:creationId xmlns:a16="http://schemas.microsoft.com/office/drawing/2014/main" id="{DCD34EB4-7576-4F30-A2D8-50BE80A4EE49}"/>
              </a:ext>
            </a:extLst>
          </p:cNvPr>
          <p:cNvSpPr>
            <a:spLocks noGrp="1"/>
          </p:cNvSpPr>
          <p:nvPr>
            <p:ph sz="half" idx="1"/>
            <p:custDataLst>
              <p:tags r:id="rId2"/>
            </p:custDataLst>
          </p:nvPr>
        </p:nvSpPr>
        <p:spPr>
          <a:xfrm>
            <a:off x="581193" y="2228003"/>
            <a:ext cx="5194767" cy="3633047"/>
          </a:xfrm>
        </p:spPr>
        <p:txBody>
          <a:bodyPr anchor="ctr">
            <a:normAutofit/>
          </a:bodyPr>
          <a:lstStyle/>
          <a:p>
            <a:pPr>
              <a:buFont typeface="Wingdings" panose="05000000000000000000" pitchFamily="2" charset="2"/>
              <a:buChar char="q"/>
            </a:pPr>
            <a:r>
              <a:rPr lang="en-US" sz="2400" dirty="0" err="1"/>
              <a:t>Adresse</a:t>
            </a:r>
            <a:r>
              <a:rPr lang="en-US" sz="2400" dirty="0"/>
              <a:t> </a:t>
            </a:r>
            <a:r>
              <a:rPr lang="en-US" sz="2400" dirty="0" err="1"/>
              <a:t>courriel</a:t>
            </a:r>
            <a:r>
              <a:rPr lang="en-US" sz="2400" dirty="0"/>
              <a:t> : </a:t>
            </a:r>
            <a:r>
              <a:rPr lang="en-US" sz="2400" dirty="0">
                <a:hlinkClick r:id="rId6"/>
              </a:rPr>
              <a:t>mct@fisc-xperts.ca</a:t>
            </a:r>
            <a:endParaRPr lang="en-US" sz="2400" dirty="0"/>
          </a:p>
          <a:p>
            <a:pPr>
              <a:buFont typeface="Wingdings" panose="05000000000000000000" pitchFamily="2" charset="2"/>
              <a:buChar char="q"/>
            </a:pPr>
            <a:r>
              <a:rPr lang="en-US" sz="2400" dirty="0"/>
              <a:t>(514) 293-4432 </a:t>
            </a:r>
          </a:p>
        </p:txBody>
      </p:sp>
      <p:pic>
        <p:nvPicPr>
          <p:cNvPr id="5" name="Espace réservé du contenu 4">
            <a:extLst>
              <a:ext uri="{FF2B5EF4-FFF2-40B4-BE49-F238E27FC236}">
                <a16:creationId xmlns:a16="http://schemas.microsoft.com/office/drawing/2014/main" id="{68F9D6A3-633E-4708-AEC9-31A055338E74}"/>
              </a:ext>
            </a:extLst>
          </p:cNvPr>
          <p:cNvPicPr>
            <a:picLocks noGrp="1" noChangeAspect="1"/>
          </p:cNvPicPr>
          <p:nvPr>
            <p:ph sz="half" idx="2"/>
            <p:custDataLst>
              <p:tags r:id="rId3"/>
            </p:custDataLst>
          </p:nvPr>
        </p:nvPicPr>
        <p:blipFill>
          <a:blip r:embed="rId7"/>
          <a:stretch>
            <a:fillRect/>
          </a:stretch>
        </p:blipFill>
        <p:spPr>
          <a:xfrm>
            <a:off x="7196900" y="2228003"/>
            <a:ext cx="3633047" cy="3633047"/>
          </a:xfrm>
          <a:prstGeom prst="rect">
            <a:avLst/>
          </a:prstGeom>
          <a:noFill/>
        </p:spPr>
      </p:pic>
      <p:sp>
        <p:nvSpPr>
          <p:cNvPr id="4" name="Espace réservé de la date 3">
            <a:extLst>
              <a:ext uri="{FF2B5EF4-FFF2-40B4-BE49-F238E27FC236}">
                <a16:creationId xmlns:a16="http://schemas.microsoft.com/office/drawing/2014/main" id="{6910E6CF-8EFD-4819-9F21-C45FCAE77209}"/>
              </a:ext>
            </a:extLst>
          </p:cNvPr>
          <p:cNvSpPr>
            <a:spLocks noGrp="1"/>
          </p:cNvSpPr>
          <p:nvPr>
            <p:ph type="dt" sz="half" idx="10"/>
            <p:custDataLst>
              <p:tags r:id="rId4"/>
            </p:custDataLst>
          </p:nvPr>
        </p:nvSpPr>
        <p:spPr>
          <a:xfrm>
            <a:off x="7605951" y="6423914"/>
            <a:ext cx="2844799" cy="365125"/>
          </a:xfrm>
        </p:spPr>
        <p:txBody>
          <a:bodyPr anchor="ctr">
            <a:normAutofit/>
          </a:bodyPr>
          <a:lstStyle/>
          <a:p>
            <a:pPr rtl="0">
              <a:spcAft>
                <a:spcPts val="600"/>
              </a:spcAft>
            </a:pPr>
            <a:fld id="{22897033-9A55-4DAC-991D-1FF1921C78B7}" type="datetime1">
              <a:rPr lang="fr-FR" smtClean="0"/>
              <a:pPr rtl="0">
                <a:spcAft>
                  <a:spcPts val="600"/>
                </a:spcAft>
              </a:pPr>
              <a:t>27/04/2020</a:t>
            </a:fld>
            <a:endParaRPr lang="en-US"/>
          </a:p>
        </p:txBody>
      </p:sp>
    </p:spTree>
    <p:extLst>
      <p:ext uri="{BB962C8B-B14F-4D97-AF65-F5344CB8AC3E}">
        <p14:creationId xmlns:p14="http://schemas.microsoft.com/office/powerpoint/2010/main" val="145599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p:txBody>
          <a:bodyPr/>
          <a:lstStyle/>
          <a:p>
            <a:r>
              <a:rPr lang="fr-CA" dirty="0"/>
              <a:t>1.2 report de la date limite au paiement des impôts </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graphicFrame>
        <p:nvGraphicFramePr>
          <p:cNvPr id="9" name="Tableau 9">
            <a:extLst>
              <a:ext uri="{FF2B5EF4-FFF2-40B4-BE49-F238E27FC236}">
                <a16:creationId xmlns:a16="http://schemas.microsoft.com/office/drawing/2014/main" id="{276207ED-4B54-4540-B4C6-837C86095A28}"/>
              </a:ext>
            </a:extLst>
          </p:cNvPr>
          <p:cNvGraphicFramePr>
            <a:graphicFrameLocks noGrp="1"/>
          </p:cNvGraphicFramePr>
          <p:nvPr>
            <p:ph idx="1"/>
            <p:custDataLst>
              <p:tags r:id="rId3"/>
            </p:custDataLst>
            <p:extLst>
              <p:ext uri="{D42A27DB-BD31-4B8C-83A1-F6EECF244321}">
                <p14:modId xmlns:p14="http://schemas.microsoft.com/office/powerpoint/2010/main" val="4097531466"/>
              </p:ext>
            </p:extLst>
          </p:nvPr>
        </p:nvGraphicFramePr>
        <p:xfrm>
          <a:off x="581025" y="2341563"/>
          <a:ext cx="11029950" cy="111252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926819400"/>
                    </a:ext>
                  </a:extLst>
                </a:gridCol>
                <a:gridCol w="3676650">
                  <a:extLst>
                    <a:ext uri="{9D8B030D-6E8A-4147-A177-3AD203B41FA5}">
                      <a16:colId xmlns:a16="http://schemas.microsoft.com/office/drawing/2014/main" val="624666008"/>
                    </a:ext>
                  </a:extLst>
                </a:gridCol>
                <a:gridCol w="3676650">
                  <a:extLst>
                    <a:ext uri="{9D8B030D-6E8A-4147-A177-3AD203B41FA5}">
                      <a16:colId xmlns:a16="http://schemas.microsoft.com/office/drawing/2014/main" val="744009157"/>
                    </a:ext>
                  </a:extLst>
                </a:gridCol>
              </a:tblGrid>
              <a:tr h="370840">
                <a:tc>
                  <a:txBody>
                    <a:bodyPr/>
                    <a:lstStyle/>
                    <a:p>
                      <a:r>
                        <a:rPr lang="fr-CA" dirty="0"/>
                        <a:t>Contribuable </a:t>
                      </a:r>
                    </a:p>
                  </a:txBody>
                  <a:tcPr/>
                </a:tc>
                <a:tc>
                  <a:txBody>
                    <a:bodyPr/>
                    <a:lstStyle/>
                    <a:p>
                      <a:r>
                        <a:rPr lang="fr-CA" dirty="0"/>
                        <a:t>Québec </a:t>
                      </a:r>
                    </a:p>
                  </a:txBody>
                  <a:tcPr/>
                </a:tc>
                <a:tc>
                  <a:txBody>
                    <a:bodyPr/>
                    <a:lstStyle/>
                    <a:p>
                      <a:r>
                        <a:rPr lang="fr-CA" dirty="0"/>
                        <a:t>Fédéral </a:t>
                      </a:r>
                    </a:p>
                  </a:txBody>
                  <a:tcPr/>
                </a:tc>
                <a:extLst>
                  <a:ext uri="{0D108BD9-81ED-4DB2-BD59-A6C34878D82A}">
                    <a16:rowId xmlns:a16="http://schemas.microsoft.com/office/drawing/2014/main" val="2925266811"/>
                  </a:ext>
                </a:extLst>
              </a:tr>
              <a:tr h="370840">
                <a:tc>
                  <a:txBody>
                    <a:bodyPr/>
                    <a:lstStyle/>
                    <a:p>
                      <a:r>
                        <a:rPr lang="fr-CA" dirty="0"/>
                        <a:t>Particulier et Travailleur autonome </a:t>
                      </a:r>
                    </a:p>
                  </a:txBody>
                  <a:tcPr/>
                </a:tc>
                <a:tc>
                  <a:txBody>
                    <a:bodyPr/>
                    <a:lstStyle/>
                    <a:p>
                      <a:r>
                        <a:rPr lang="fr-CA" dirty="0"/>
                        <a:t>1</a:t>
                      </a:r>
                      <a:r>
                        <a:rPr lang="fr-CA" baseline="30000" dirty="0"/>
                        <a:t>er</a:t>
                      </a:r>
                      <a:r>
                        <a:rPr lang="fr-CA" dirty="0"/>
                        <a:t> septembre 2020 </a:t>
                      </a:r>
                    </a:p>
                  </a:txBody>
                  <a:tcPr/>
                </a:tc>
                <a:tc>
                  <a:txBody>
                    <a:bodyPr/>
                    <a:lstStyle/>
                    <a:p>
                      <a:r>
                        <a:rPr lang="fr-CA" dirty="0"/>
                        <a:t>Après le 31 août 2020</a:t>
                      </a:r>
                    </a:p>
                  </a:txBody>
                  <a:tcPr/>
                </a:tc>
                <a:extLst>
                  <a:ext uri="{0D108BD9-81ED-4DB2-BD59-A6C34878D82A}">
                    <a16:rowId xmlns:a16="http://schemas.microsoft.com/office/drawing/2014/main" val="409839529"/>
                  </a:ext>
                </a:extLst>
              </a:tr>
              <a:tr h="370840">
                <a:tc>
                  <a:txBody>
                    <a:bodyPr/>
                    <a:lstStyle/>
                    <a:p>
                      <a:r>
                        <a:rPr lang="fr-CA" dirty="0"/>
                        <a:t>Société et Fiducie </a:t>
                      </a:r>
                    </a:p>
                  </a:txBody>
                  <a:tcPr/>
                </a:tc>
                <a:tc>
                  <a:txBody>
                    <a:bodyPr/>
                    <a:lstStyle/>
                    <a:p>
                      <a:r>
                        <a:rPr lang="fr-CA" dirty="0"/>
                        <a:t>1</a:t>
                      </a:r>
                      <a:r>
                        <a:rPr lang="fr-CA" baseline="30000" dirty="0"/>
                        <a:t>er</a:t>
                      </a:r>
                      <a:r>
                        <a:rPr lang="fr-CA" dirty="0"/>
                        <a:t> septembre 2020 </a:t>
                      </a:r>
                    </a:p>
                  </a:txBody>
                  <a:tcPr/>
                </a:tc>
                <a:tc>
                  <a:txBody>
                    <a:bodyPr/>
                    <a:lstStyle/>
                    <a:p>
                      <a:r>
                        <a:rPr lang="fr-CA" dirty="0"/>
                        <a:t>Après le 31 août 2020</a:t>
                      </a:r>
                    </a:p>
                  </a:txBody>
                  <a:tcPr/>
                </a:tc>
                <a:extLst>
                  <a:ext uri="{0D108BD9-81ED-4DB2-BD59-A6C34878D82A}">
                    <a16:rowId xmlns:a16="http://schemas.microsoft.com/office/drawing/2014/main" val="2712887496"/>
                  </a:ext>
                </a:extLst>
              </a:tr>
            </a:tbl>
          </a:graphicData>
        </a:graphic>
      </p:graphicFrame>
      <p:sp>
        <p:nvSpPr>
          <p:cNvPr id="15" name="ZoneTexte 14">
            <a:extLst>
              <a:ext uri="{FF2B5EF4-FFF2-40B4-BE49-F238E27FC236}">
                <a16:creationId xmlns:a16="http://schemas.microsoft.com/office/drawing/2014/main" id="{2320C3D1-76C8-4E73-95E5-AA4AB8CFF0CF}"/>
              </a:ext>
            </a:extLst>
          </p:cNvPr>
          <p:cNvSpPr txBox="1"/>
          <p:nvPr>
            <p:custDataLst>
              <p:tags r:id="rId4"/>
            </p:custDataLst>
          </p:nvPr>
        </p:nvSpPr>
        <p:spPr>
          <a:xfrm>
            <a:off x="581025" y="3975910"/>
            <a:ext cx="11343861" cy="954107"/>
          </a:xfrm>
          <a:prstGeom prst="rect">
            <a:avLst/>
          </a:prstGeom>
          <a:noFill/>
        </p:spPr>
        <p:txBody>
          <a:bodyPr wrap="square" rtlCol="0">
            <a:spAutoFit/>
          </a:bodyPr>
          <a:lstStyle/>
          <a:p>
            <a:r>
              <a:rPr lang="fr-CA" sz="2800" dirty="0">
                <a:latin typeface="+mj-lt"/>
              </a:rPr>
              <a:t>1.3  REPORT DE LA DATE LIMITE DE VERSEMENT DES ACOMPTES PROVISIONNELS </a:t>
            </a:r>
          </a:p>
        </p:txBody>
      </p:sp>
      <p:graphicFrame>
        <p:nvGraphicFramePr>
          <p:cNvPr id="18" name="Tableau 18">
            <a:extLst>
              <a:ext uri="{FF2B5EF4-FFF2-40B4-BE49-F238E27FC236}">
                <a16:creationId xmlns:a16="http://schemas.microsoft.com/office/drawing/2014/main" id="{5E6E470F-524B-478F-8E43-7A3216ACEEFC}"/>
              </a:ext>
            </a:extLst>
          </p:cNvPr>
          <p:cNvGraphicFramePr>
            <a:graphicFrameLocks noGrp="1"/>
          </p:cNvGraphicFramePr>
          <p:nvPr>
            <p:custDataLst>
              <p:tags r:id="rId5"/>
            </p:custDataLst>
            <p:extLst>
              <p:ext uri="{D42A27DB-BD31-4B8C-83A1-F6EECF244321}">
                <p14:modId xmlns:p14="http://schemas.microsoft.com/office/powerpoint/2010/main" val="3399838899"/>
              </p:ext>
            </p:extLst>
          </p:nvPr>
        </p:nvGraphicFramePr>
        <p:xfrm>
          <a:off x="581024" y="4930017"/>
          <a:ext cx="11029614" cy="1483360"/>
        </p:xfrm>
        <a:graphic>
          <a:graphicData uri="http://schemas.openxmlformats.org/drawingml/2006/table">
            <a:tbl>
              <a:tblPr firstRow="1" bandRow="1">
                <a:tableStyleId>{5C22544A-7EE6-4342-B048-85BDC9FD1C3A}</a:tableStyleId>
              </a:tblPr>
              <a:tblGrid>
                <a:gridCol w="3676538">
                  <a:extLst>
                    <a:ext uri="{9D8B030D-6E8A-4147-A177-3AD203B41FA5}">
                      <a16:colId xmlns:a16="http://schemas.microsoft.com/office/drawing/2014/main" val="3151776592"/>
                    </a:ext>
                  </a:extLst>
                </a:gridCol>
                <a:gridCol w="3676538">
                  <a:extLst>
                    <a:ext uri="{9D8B030D-6E8A-4147-A177-3AD203B41FA5}">
                      <a16:colId xmlns:a16="http://schemas.microsoft.com/office/drawing/2014/main" val="3050870848"/>
                    </a:ext>
                  </a:extLst>
                </a:gridCol>
                <a:gridCol w="3676538">
                  <a:extLst>
                    <a:ext uri="{9D8B030D-6E8A-4147-A177-3AD203B41FA5}">
                      <a16:colId xmlns:a16="http://schemas.microsoft.com/office/drawing/2014/main" val="2596394499"/>
                    </a:ext>
                  </a:extLst>
                </a:gridCol>
              </a:tblGrid>
              <a:tr h="370840">
                <a:tc>
                  <a:txBody>
                    <a:bodyPr/>
                    <a:lstStyle/>
                    <a:p>
                      <a:r>
                        <a:rPr lang="fr-CA" dirty="0"/>
                        <a:t>Contribuable </a:t>
                      </a:r>
                    </a:p>
                  </a:txBody>
                  <a:tcPr/>
                </a:tc>
                <a:tc>
                  <a:txBody>
                    <a:bodyPr/>
                    <a:lstStyle/>
                    <a:p>
                      <a:r>
                        <a:rPr lang="fr-CA" dirty="0"/>
                        <a:t>Québec </a:t>
                      </a:r>
                    </a:p>
                  </a:txBody>
                  <a:tcPr/>
                </a:tc>
                <a:tc>
                  <a:txBody>
                    <a:bodyPr/>
                    <a:lstStyle/>
                    <a:p>
                      <a:r>
                        <a:rPr lang="fr-CA" dirty="0"/>
                        <a:t>Fédéral</a:t>
                      </a:r>
                    </a:p>
                  </a:txBody>
                  <a:tcPr/>
                </a:tc>
                <a:extLst>
                  <a:ext uri="{0D108BD9-81ED-4DB2-BD59-A6C34878D82A}">
                    <a16:rowId xmlns:a16="http://schemas.microsoft.com/office/drawing/2014/main" val="4078219163"/>
                  </a:ext>
                </a:extLst>
              </a:tr>
              <a:tr h="370840">
                <a:tc>
                  <a:txBody>
                    <a:bodyPr/>
                    <a:lstStyle/>
                    <a:p>
                      <a:r>
                        <a:rPr lang="fr-CA" dirty="0"/>
                        <a:t>Particulier </a:t>
                      </a:r>
                    </a:p>
                  </a:txBody>
                  <a:tcPr/>
                </a:tc>
                <a:tc>
                  <a:txBody>
                    <a:bodyPr/>
                    <a:lstStyle/>
                    <a:p>
                      <a:r>
                        <a:rPr lang="fr-CA" dirty="0"/>
                        <a:t>1</a:t>
                      </a:r>
                      <a:r>
                        <a:rPr lang="fr-CA" baseline="30000" dirty="0"/>
                        <a:t>er</a:t>
                      </a:r>
                      <a:r>
                        <a:rPr lang="fr-CA" dirty="0"/>
                        <a:t> septembre 2020</a:t>
                      </a:r>
                    </a:p>
                  </a:txBody>
                  <a:tcPr/>
                </a:tc>
                <a:tc>
                  <a:txBody>
                    <a:bodyPr/>
                    <a:lstStyle/>
                    <a:p>
                      <a:r>
                        <a:rPr lang="fr-CA" dirty="0"/>
                        <a:t>Après le 31 août 2020</a:t>
                      </a:r>
                    </a:p>
                  </a:txBody>
                  <a:tcPr/>
                </a:tc>
                <a:extLst>
                  <a:ext uri="{0D108BD9-81ED-4DB2-BD59-A6C34878D82A}">
                    <a16:rowId xmlns:a16="http://schemas.microsoft.com/office/drawing/2014/main" val="1410585646"/>
                  </a:ext>
                </a:extLst>
              </a:tr>
              <a:tr h="370840">
                <a:tc>
                  <a:txBody>
                    <a:bodyPr/>
                    <a:lstStyle/>
                    <a:p>
                      <a:r>
                        <a:rPr lang="fr-CA" dirty="0"/>
                        <a:t>Travailleur autonome et société </a:t>
                      </a:r>
                    </a:p>
                  </a:txBody>
                  <a:tcPr/>
                </a:tc>
                <a:tc>
                  <a:txBody>
                    <a:bodyPr/>
                    <a:lstStyle/>
                    <a:p>
                      <a:r>
                        <a:rPr lang="fr-CA" dirty="0"/>
                        <a:t>1</a:t>
                      </a:r>
                      <a:r>
                        <a:rPr lang="fr-CA" baseline="30000" dirty="0"/>
                        <a:t>er</a:t>
                      </a:r>
                      <a:r>
                        <a:rPr lang="fr-CA" dirty="0"/>
                        <a:t> septembre 2020 </a:t>
                      </a:r>
                    </a:p>
                  </a:txBody>
                  <a:tcPr/>
                </a:tc>
                <a:tc>
                  <a:txBody>
                    <a:bodyPr/>
                    <a:lstStyle/>
                    <a:p>
                      <a:r>
                        <a:rPr lang="fr-CA" dirty="0"/>
                        <a:t>Après le 31 août 2020 </a:t>
                      </a:r>
                    </a:p>
                  </a:txBody>
                  <a:tcPr/>
                </a:tc>
                <a:extLst>
                  <a:ext uri="{0D108BD9-81ED-4DB2-BD59-A6C34878D82A}">
                    <a16:rowId xmlns:a16="http://schemas.microsoft.com/office/drawing/2014/main" val="4228140150"/>
                  </a:ext>
                </a:extLst>
              </a:tr>
              <a:tr h="370840">
                <a:tc>
                  <a:txBody>
                    <a:bodyPr/>
                    <a:lstStyle/>
                    <a:p>
                      <a:r>
                        <a:rPr lang="fr-CA" dirty="0"/>
                        <a:t>Fiducie </a:t>
                      </a:r>
                    </a:p>
                  </a:txBody>
                  <a:tcPr/>
                </a:tc>
                <a:tc>
                  <a:txBody>
                    <a:bodyPr/>
                    <a:lstStyle/>
                    <a:p>
                      <a:r>
                        <a:rPr lang="fr-CA" dirty="0"/>
                        <a:t>1</a:t>
                      </a:r>
                      <a:r>
                        <a:rPr lang="fr-CA" baseline="30000" dirty="0"/>
                        <a:t>er</a:t>
                      </a:r>
                      <a:r>
                        <a:rPr lang="fr-CA" dirty="0"/>
                        <a:t> septembre 2020 </a:t>
                      </a:r>
                    </a:p>
                  </a:txBody>
                  <a:tcPr/>
                </a:tc>
                <a:tc>
                  <a:txBody>
                    <a:bodyPr/>
                    <a:lstStyle/>
                    <a:p>
                      <a:r>
                        <a:rPr lang="fr-CA" dirty="0"/>
                        <a:t>Après le 31 août 2020 </a:t>
                      </a:r>
                    </a:p>
                  </a:txBody>
                  <a:tcPr/>
                </a:tc>
                <a:extLst>
                  <a:ext uri="{0D108BD9-81ED-4DB2-BD59-A6C34878D82A}">
                    <a16:rowId xmlns:a16="http://schemas.microsoft.com/office/drawing/2014/main" val="3297376056"/>
                  </a:ext>
                </a:extLst>
              </a:tr>
            </a:tbl>
          </a:graphicData>
        </a:graphic>
      </p:graphicFrame>
      <p:pic>
        <p:nvPicPr>
          <p:cNvPr id="8" name="Image 7">
            <a:extLst>
              <a:ext uri="{FF2B5EF4-FFF2-40B4-BE49-F238E27FC236}">
                <a16:creationId xmlns:a16="http://schemas.microsoft.com/office/drawing/2014/main" id="{BF591806-A390-4E3C-84C5-9CC333CCC9EF}"/>
              </a:ext>
            </a:extLst>
          </p:cNvPr>
          <p:cNvPicPr>
            <a:picLocks noChangeAspect="1"/>
          </p:cNvPicPr>
          <p:nvPr>
            <p:custDataLst>
              <p:tags r:id="rId6"/>
            </p:custDataLst>
          </p:nvPr>
        </p:nvPicPr>
        <p:blipFill>
          <a:blip r:embed="rId9"/>
          <a:stretch>
            <a:fillRect/>
          </a:stretch>
        </p:blipFill>
        <p:spPr>
          <a:xfrm>
            <a:off x="9733397" y="32655"/>
            <a:ext cx="2152381" cy="609524"/>
          </a:xfrm>
          <a:prstGeom prst="rect">
            <a:avLst/>
          </a:prstGeom>
        </p:spPr>
      </p:pic>
    </p:spTree>
    <p:extLst>
      <p:ext uri="{BB962C8B-B14F-4D97-AF65-F5344CB8AC3E}">
        <p14:creationId xmlns:p14="http://schemas.microsoft.com/office/powerpoint/2010/main" val="301614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a:xfrm>
            <a:off x="461922" y="702156"/>
            <a:ext cx="11029616" cy="1188720"/>
          </a:xfrm>
        </p:spPr>
        <p:txBody>
          <a:bodyPr/>
          <a:lstStyle/>
          <a:p>
            <a:r>
              <a:rPr lang="fr-CA" dirty="0"/>
              <a:t>1.4 report de la date limite DE DÉCLARATION ET paiement des TPS-TVQ</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graphicFrame>
        <p:nvGraphicFramePr>
          <p:cNvPr id="9" name="Tableau 9">
            <a:extLst>
              <a:ext uri="{FF2B5EF4-FFF2-40B4-BE49-F238E27FC236}">
                <a16:creationId xmlns:a16="http://schemas.microsoft.com/office/drawing/2014/main" id="{276207ED-4B54-4540-B4C6-837C86095A28}"/>
              </a:ext>
            </a:extLst>
          </p:cNvPr>
          <p:cNvGraphicFramePr>
            <a:graphicFrameLocks noGrp="1"/>
          </p:cNvGraphicFramePr>
          <p:nvPr>
            <p:ph idx="1"/>
            <p:custDataLst>
              <p:tags r:id="rId3"/>
            </p:custDataLst>
            <p:extLst>
              <p:ext uri="{D42A27DB-BD31-4B8C-83A1-F6EECF244321}">
                <p14:modId xmlns:p14="http://schemas.microsoft.com/office/powerpoint/2010/main" val="3142673188"/>
              </p:ext>
            </p:extLst>
          </p:nvPr>
        </p:nvGraphicFramePr>
        <p:xfrm>
          <a:off x="581025" y="2341563"/>
          <a:ext cx="11029950" cy="357124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926819400"/>
                    </a:ext>
                  </a:extLst>
                </a:gridCol>
                <a:gridCol w="3676650">
                  <a:extLst>
                    <a:ext uri="{9D8B030D-6E8A-4147-A177-3AD203B41FA5}">
                      <a16:colId xmlns:a16="http://schemas.microsoft.com/office/drawing/2014/main" val="624666008"/>
                    </a:ext>
                  </a:extLst>
                </a:gridCol>
                <a:gridCol w="3676650">
                  <a:extLst>
                    <a:ext uri="{9D8B030D-6E8A-4147-A177-3AD203B41FA5}">
                      <a16:colId xmlns:a16="http://schemas.microsoft.com/office/drawing/2014/main" val="744009157"/>
                    </a:ext>
                  </a:extLst>
                </a:gridCol>
              </a:tblGrid>
              <a:tr h="370840">
                <a:tc>
                  <a:txBody>
                    <a:bodyPr/>
                    <a:lstStyle/>
                    <a:p>
                      <a:r>
                        <a:rPr lang="fr-CA" dirty="0"/>
                        <a:t>Contribuable </a:t>
                      </a:r>
                    </a:p>
                  </a:txBody>
                  <a:tcPr/>
                </a:tc>
                <a:tc>
                  <a:txBody>
                    <a:bodyPr/>
                    <a:lstStyle/>
                    <a:p>
                      <a:r>
                        <a:rPr lang="fr-CA" dirty="0"/>
                        <a:t>Qui</a:t>
                      </a:r>
                    </a:p>
                  </a:txBody>
                  <a:tcPr/>
                </a:tc>
                <a:tc>
                  <a:txBody>
                    <a:bodyPr/>
                    <a:lstStyle/>
                    <a:p>
                      <a:r>
                        <a:rPr lang="fr-CA" dirty="0"/>
                        <a:t>Fédéral  &amp; </a:t>
                      </a:r>
                      <a:r>
                        <a:rPr lang="fr-CA" dirty="0" err="1"/>
                        <a:t>Qc</a:t>
                      </a:r>
                      <a:endParaRPr lang="fr-CA" dirty="0"/>
                    </a:p>
                  </a:txBody>
                  <a:tcPr/>
                </a:tc>
                <a:extLst>
                  <a:ext uri="{0D108BD9-81ED-4DB2-BD59-A6C34878D82A}">
                    <a16:rowId xmlns:a16="http://schemas.microsoft.com/office/drawing/2014/main" val="2925266811"/>
                  </a:ext>
                </a:extLst>
              </a:tr>
              <a:tr h="370840">
                <a:tc>
                  <a:txBody>
                    <a:bodyPr/>
                    <a:lstStyle/>
                    <a:p>
                      <a:r>
                        <a:rPr lang="fr-CA" dirty="0"/>
                        <a:t>Tous les inscrits</a:t>
                      </a:r>
                    </a:p>
                  </a:txBody>
                  <a:tcPr/>
                </a:tc>
                <a:tc>
                  <a:txBody>
                    <a:bodyPr/>
                    <a:lstStyle/>
                    <a:p>
                      <a:r>
                        <a:rPr lang="fr-CA" dirty="0"/>
                        <a:t>Pour les paiements exigibles pour les déclarations mensuelles ou trimestrielles ou annuelles dues entre le 27 mars 2020 jusqu’à la fin du mois de mai</a:t>
                      </a:r>
                    </a:p>
                  </a:txBody>
                  <a:tcPr/>
                </a:tc>
                <a:tc>
                  <a:txBody>
                    <a:bodyPr/>
                    <a:lstStyle/>
                    <a:p>
                      <a:r>
                        <a:rPr lang="fr-CA" dirty="0"/>
                        <a:t>30 juin 2020</a:t>
                      </a:r>
                    </a:p>
                  </a:txBody>
                  <a:tcPr/>
                </a:tc>
                <a:extLst>
                  <a:ext uri="{0D108BD9-81ED-4DB2-BD59-A6C34878D82A}">
                    <a16:rowId xmlns:a16="http://schemas.microsoft.com/office/drawing/2014/main" val="409839529"/>
                  </a:ext>
                </a:extLst>
              </a:tr>
              <a:tr h="370840">
                <a:tc>
                  <a:txBody>
                    <a:bodyPr/>
                    <a:lstStyle/>
                    <a:p>
                      <a:endParaRPr lang="fr-CA" dirty="0"/>
                    </a:p>
                  </a:txBody>
                  <a:tcPr/>
                </a:tc>
                <a:tc>
                  <a:txBody>
                    <a:bodyPr/>
                    <a:lstStyle/>
                    <a:p>
                      <a:r>
                        <a:rPr lang="fr-CA" dirty="0"/>
                        <a:t>(couvre trimestre </a:t>
                      </a:r>
                      <a:r>
                        <a:rPr lang="fr-CA" dirty="0" err="1"/>
                        <a:t>Q1</a:t>
                      </a:r>
                      <a:r>
                        <a:rPr lang="fr-CA" dirty="0"/>
                        <a:t>, couvre les déclarations trimestrielles pour le trimestre se terminant le 30 novembre, couvre la période mensuelle du 28 février, </a:t>
                      </a:r>
                      <a:r>
                        <a:rPr lang="fr-CA" dirty="0" err="1"/>
                        <a:t>etc</a:t>
                      </a:r>
                      <a:r>
                        <a:rPr lang="fr-CA" dirty="0"/>
                        <a:t>)</a:t>
                      </a:r>
                    </a:p>
                  </a:txBody>
                  <a:tcPr/>
                </a:tc>
                <a:tc>
                  <a:txBody>
                    <a:bodyPr/>
                    <a:lstStyle/>
                    <a:p>
                      <a:r>
                        <a:rPr lang="fr-CA" dirty="0"/>
                        <a:t>La production est encouragée à la date limite habituelle, mais aucune pénalité ne sera imposée si la production est tardive. Le paiement est quant à lui reporté au 30 juin 2020</a:t>
                      </a:r>
                    </a:p>
                  </a:txBody>
                  <a:tcPr/>
                </a:tc>
                <a:extLst>
                  <a:ext uri="{0D108BD9-81ED-4DB2-BD59-A6C34878D82A}">
                    <a16:rowId xmlns:a16="http://schemas.microsoft.com/office/drawing/2014/main" val="2712887496"/>
                  </a:ext>
                </a:extLst>
              </a:tr>
            </a:tbl>
          </a:graphicData>
        </a:graphic>
      </p:graphicFrame>
      <p:pic>
        <p:nvPicPr>
          <p:cNvPr id="13" name="Image 12">
            <a:extLst>
              <a:ext uri="{FF2B5EF4-FFF2-40B4-BE49-F238E27FC236}">
                <a16:creationId xmlns:a16="http://schemas.microsoft.com/office/drawing/2014/main" id="{F74D7393-2F77-4F6B-BE64-37105D224F64}"/>
              </a:ext>
            </a:extLst>
          </p:cNvPr>
          <p:cNvPicPr>
            <a:picLocks noChangeAspect="1"/>
          </p:cNvPicPr>
          <p:nvPr>
            <p:custDataLst>
              <p:tags r:id="rId4"/>
            </p:custDataLst>
          </p:nvPr>
        </p:nvPicPr>
        <p:blipFill>
          <a:blip r:embed="rId7"/>
          <a:stretch>
            <a:fillRect/>
          </a:stretch>
        </p:blipFill>
        <p:spPr>
          <a:xfrm>
            <a:off x="9339157" y="5837705"/>
            <a:ext cx="2152381" cy="609524"/>
          </a:xfrm>
          <a:prstGeom prst="rect">
            <a:avLst/>
          </a:prstGeom>
        </p:spPr>
      </p:pic>
    </p:spTree>
    <p:extLst>
      <p:ext uri="{BB962C8B-B14F-4D97-AF65-F5344CB8AC3E}">
        <p14:creationId xmlns:p14="http://schemas.microsoft.com/office/powerpoint/2010/main" val="310145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0AFAC-B165-4030-B1AB-B7202BD4F88A}"/>
              </a:ext>
            </a:extLst>
          </p:cNvPr>
          <p:cNvSpPr>
            <a:spLocks noGrp="1"/>
          </p:cNvSpPr>
          <p:nvPr>
            <p:ph type="title"/>
            <p:custDataLst>
              <p:tags r:id="rId1"/>
            </p:custDataLst>
          </p:nvPr>
        </p:nvSpPr>
        <p:spPr>
          <a:xfrm>
            <a:off x="281646" y="0"/>
            <a:ext cx="11029616" cy="1188720"/>
          </a:xfrm>
        </p:spPr>
        <p:txBody>
          <a:bodyPr/>
          <a:lstStyle/>
          <a:p>
            <a:r>
              <a:rPr lang="fr-CA" dirty="0"/>
              <a:t>2. </a:t>
            </a:r>
            <a:r>
              <a:rPr lang="fr-CA" dirty="0" err="1"/>
              <a:t>ProgrammeS</a:t>
            </a:r>
            <a:r>
              <a:rPr lang="fr-CA" dirty="0"/>
              <a:t> pour les entreprises </a:t>
            </a:r>
          </a:p>
        </p:txBody>
      </p:sp>
      <p:sp>
        <p:nvSpPr>
          <p:cNvPr id="4" name="Espace réservé de la date 3">
            <a:extLst>
              <a:ext uri="{FF2B5EF4-FFF2-40B4-BE49-F238E27FC236}">
                <a16:creationId xmlns:a16="http://schemas.microsoft.com/office/drawing/2014/main" id="{7868E257-D533-4ABA-BA39-C68BD8E34F14}"/>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graphicFrame>
        <p:nvGraphicFramePr>
          <p:cNvPr id="7" name="Diagramme 6">
            <a:extLst>
              <a:ext uri="{FF2B5EF4-FFF2-40B4-BE49-F238E27FC236}">
                <a16:creationId xmlns:a16="http://schemas.microsoft.com/office/drawing/2014/main" id="{CE05E4BA-1947-4C0A-AC47-E602DF2C5761}"/>
              </a:ext>
            </a:extLst>
          </p:cNvPr>
          <p:cNvGraphicFramePr/>
          <p:nvPr>
            <p:custDataLst>
              <p:tags r:id="rId3"/>
            </p:custDataLst>
            <p:extLst>
              <p:ext uri="{D42A27DB-BD31-4B8C-83A1-F6EECF244321}">
                <p14:modId xmlns:p14="http://schemas.microsoft.com/office/powerpoint/2010/main" val="4280875235"/>
              </p:ext>
            </p:extLst>
          </p:nvPr>
        </p:nvGraphicFramePr>
        <p:xfrm>
          <a:off x="740979" y="1188719"/>
          <a:ext cx="10570283" cy="5464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Image 4">
            <a:extLst>
              <a:ext uri="{FF2B5EF4-FFF2-40B4-BE49-F238E27FC236}">
                <a16:creationId xmlns:a16="http://schemas.microsoft.com/office/drawing/2014/main" id="{75B69FCC-F8BA-4AAD-BF84-00EFF1F578D3}"/>
              </a:ext>
            </a:extLst>
          </p:cNvPr>
          <p:cNvPicPr>
            <a:picLocks noChangeAspect="1"/>
          </p:cNvPicPr>
          <p:nvPr>
            <p:custDataLst>
              <p:tags r:id="rId4"/>
            </p:custDataLst>
          </p:nvPr>
        </p:nvPicPr>
        <p:blipFill>
          <a:blip r:embed="rId12"/>
          <a:stretch>
            <a:fillRect/>
          </a:stretch>
        </p:blipFill>
        <p:spPr>
          <a:xfrm>
            <a:off x="9733397" y="32655"/>
            <a:ext cx="2152381" cy="609524"/>
          </a:xfrm>
          <a:prstGeom prst="rect">
            <a:avLst/>
          </a:prstGeom>
        </p:spPr>
      </p:pic>
    </p:spTree>
    <p:extLst>
      <p:ext uri="{BB962C8B-B14F-4D97-AF65-F5344CB8AC3E}">
        <p14:creationId xmlns:p14="http://schemas.microsoft.com/office/powerpoint/2010/main" val="181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a:xfrm>
            <a:off x="581192" y="702156"/>
            <a:ext cx="11029616" cy="795340"/>
          </a:xfrm>
        </p:spPr>
        <p:txBody>
          <a:bodyPr/>
          <a:lstStyle/>
          <a:p>
            <a:r>
              <a:rPr lang="fr-CA" dirty="0"/>
              <a:t>2.1 subvention salariale pour les ENTREPRISES (75%)</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graphicFrame>
        <p:nvGraphicFramePr>
          <p:cNvPr id="9" name="Tableau 9">
            <a:extLst>
              <a:ext uri="{FF2B5EF4-FFF2-40B4-BE49-F238E27FC236}">
                <a16:creationId xmlns:a16="http://schemas.microsoft.com/office/drawing/2014/main" id="{276207ED-4B54-4540-B4C6-837C86095A28}"/>
              </a:ext>
            </a:extLst>
          </p:cNvPr>
          <p:cNvGraphicFramePr>
            <a:graphicFrameLocks noGrp="1"/>
          </p:cNvGraphicFramePr>
          <p:nvPr>
            <p:ph idx="1"/>
            <p:custDataLst>
              <p:tags r:id="rId3"/>
            </p:custDataLst>
            <p:extLst>
              <p:ext uri="{D42A27DB-BD31-4B8C-83A1-F6EECF244321}">
                <p14:modId xmlns:p14="http://schemas.microsoft.com/office/powerpoint/2010/main" val="321683330"/>
              </p:ext>
            </p:extLst>
          </p:nvPr>
        </p:nvGraphicFramePr>
        <p:xfrm>
          <a:off x="713380" y="1512661"/>
          <a:ext cx="11029950" cy="4819815"/>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926819400"/>
                    </a:ext>
                  </a:extLst>
                </a:gridCol>
                <a:gridCol w="3676650">
                  <a:extLst>
                    <a:ext uri="{9D8B030D-6E8A-4147-A177-3AD203B41FA5}">
                      <a16:colId xmlns:a16="http://schemas.microsoft.com/office/drawing/2014/main" val="624666008"/>
                    </a:ext>
                  </a:extLst>
                </a:gridCol>
                <a:gridCol w="3676650">
                  <a:extLst>
                    <a:ext uri="{9D8B030D-6E8A-4147-A177-3AD203B41FA5}">
                      <a16:colId xmlns:a16="http://schemas.microsoft.com/office/drawing/2014/main" val="744009157"/>
                    </a:ext>
                  </a:extLst>
                </a:gridCol>
              </a:tblGrid>
              <a:tr h="328091">
                <a:tc>
                  <a:txBody>
                    <a:bodyPr/>
                    <a:lstStyle/>
                    <a:p>
                      <a:r>
                        <a:rPr lang="fr-CA" dirty="0"/>
                        <a:t>Contribuables</a:t>
                      </a:r>
                    </a:p>
                  </a:txBody>
                  <a:tcPr/>
                </a:tc>
                <a:tc>
                  <a:txBody>
                    <a:bodyPr/>
                    <a:lstStyle/>
                    <a:p>
                      <a:r>
                        <a:rPr lang="fr-CA" dirty="0"/>
                        <a:t>Conditions</a:t>
                      </a:r>
                    </a:p>
                  </a:txBody>
                  <a:tcPr/>
                </a:tc>
                <a:tc>
                  <a:txBody>
                    <a:bodyPr/>
                    <a:lstStyle/>
                    <a:p>
                      <a:r>
                        <a:rPr lang="fr-CA" dirty="0"/>
                        <a:t>Quoi*</a:t>
                      </a:r>
                    </a:p>
                  </a:txBody>
                  <a:tcPr/>
                </a:tc>
                <a:extLst>
                  <a:ext uri="{0D108BD9-81ED-4DB2-BD59-A6C34878D82A}">
                    <a16:rowId xmlns:a16="http://schemas.microsoft.com/office/drawing/2014/main" val="2925266811"/>
                  </a:ext>
                </a:extLst>
              </a:tr>
              <a:tr h="2716695">
                <a:tc>
                  <a:txBody>
                    <a:bodyPr/>
                    <a:lstStyle/>
                    <a:p>
                      <a:r>
                        <a:rPr lang="fr-CA" dirty="0"/>
                        <a:t>Entreprises ayant des employés (OBNL, PME, GE, OB)</a:t>
                      </a:r>
                    </a:p>
                  </a:txBody>
                  <a:tcPr/>
                </a:tc>
                <a:tc>
                  <a:txBody>
                    <a:bodyPr/>
                    <a:lstStyle/>
                    <a:p>
                      <a:r>
                        <a:rPr lang="fr-CA" dirty="0"/>
                        <a:t>- Être un employeur </a:t>
                      </a:r>
                    </a:p>
                    <a:p>
                      <a:pPr marL="285750" indent="-285750">
                        <a:buFontTx/>
                        <a:buChar char="-"/>
                      </a:pPr>
                      <a:r>
                        <a:rPr lang="fr-CA" dirty="0"/>
                        <a:t>Avoir subi une baisse de revenu mensuelle * (voir précision plus loin)</a:t>
                      </a:r>
                    </a:p>
                    <a:p>
                      <a:pPr marL="285750" indent="-285750">
                        <a:buFontTx/>
                        <a:buChar char="-"/>
                      </a:pPr>
                      <a:r>
                        <a:rPr lang="fr-CA" dirty="0"/>
                        <a:t>Mars (15%)</a:t>
                      </a:r>
                    </a:p>
                    <a:p>
                      <a:pPr marL="285750" indent="-285750">
                        <a:buFontTx/>
                        <a:buChar char="-"/>
                      </a:pPr>
                      <a:r>
                        <a:rPr lang="fr-CA" dirty="0"/>
                        <a:t>Avril (30%) </a:t>
                      </a:r>
                    </a:p>
                    <a:p>
                      <a:pPr marL="285750" indent="-285750">
                        <a:buFontTx/>
                        <a:buChar char="-"/>
                      </a:pPr>
                      <a:r>
                        <a:rPr lang="fr-CA" dirty="0"/>
                        <a:t>Mai (30%)</a:t>
                      </a:r>
                    </a:p>
                    <a:p>
                      <a:endParaRPr lang="fr-CA" dirty="0"/>
                    </a:p>
                  </a:txBody>
                  <a:tcPr/>
                </a:tc>
                <a:tc>
                  <a:txBody>
                    <a:bodyPr/>
                    <a:lstStyle/>
                    <a:p>
                      <a:r>
                        <a:rPr lang="fr-CA" dirty="0"/>
                        <a:t>-   75 % du salaire est subventionné</a:t>
                      </a:r>
                    </a:p>
                    <a:p>
                      <a:pPr marL="285750" indent="-285750">
                        <a:buFontTx/>
                        <a:buChar char="-"/>
                      </a:pPr>
                      <a:r>
                        <a:rPr lang="fr-CA" b="0" dirty="0"/>
                        <a:t>De</a:t>
                      </a:r>
                      <a:r>
                        <a:rPr lang="fr-CA" sz="1800" b="0" i="0" kern="1200" dirty="0">
                          <a:solidFill>
                            <a:schemeClr val="dk1"/>
                          </a:solidFill>
                          <a:effectLst/>
                          <a:latin typeface="+mn-lt"/>
                          <a:ea typeface="+mn-ea"/>
                          <a:cs typeface="+mn-cs"/>
                        </a:rPr>
                        <a:t>mande via Mon dossier pour entreprise de l'Agence du revenu du Canada à compter du 27 avril 2020</a:t>
                      </a:r>
                      <a:endParaRPr lang="fr-CA" b="0" dirty="0"/>
                    </a:p>
                    <a:p>
                      <a:pPr marL="285750" indent="-285750">
                        <a:buFontTx/>
                        <a:buChar char="-"/>
                      </a:pPr>
                      <a:endParaRPr lang="fr-CA" b="1" dirty="0"/>
                    </a:p>
                  </a:txBody>
                  <a:tcPr/>
                </a:tc>
                <a:extLst>
                  <a:ext uri="{0D108BD9-81ED-4DB2-BD59-A6C34878D82A}">
                    <a16:rowId xmlns:a16="http://schemas.microsoft.com/office/drawing/2014/main" val="409839529"/>
                  </a:ext>
                </a:extLst>
              </a:tr>
              <a:tr h="1558432">
                <a:tc>
                  <a:txBody>
                    <a:bodyPr/>
                    <a:lstStyle/>
                    <a:p>
                      <a:endParaRPr lang="fr-CA" dirty="0"/>
                    </a:p>
                  </a:txBody>
                  <a:tcPr/>
                </a:tc>
                <a:tc>
                  <a:txBody>
                    <a:bodyPr/>
                    <a:lstStyle/>
                    <a:p>
                      <a:r>
                        <a:rPr lang="fr-CA" dirty="0"/>
                        <a:t>Demande mensuelle (éligibilité)</a:t>
                      </a:r>
                    </a:p>
                    <a:p>
                      <a:pPr marL="285750" indent="-285750">
                        <a:buFontTx/>
                        <a:buChar char="-"/>
                      </a:pPr>
                      <a:r>
                        <a:rPr lang="fr-CA" dirty="0"/>
                        <a:t>Anciens et nouveaux employés</a:t>
                      </a:r>
                    </a:p>
                    <a:p>
                      <a:pPr marL="285750" indent="-285750">
                        <a:buFontTx/>
                        <a:buChar char="-"/>
                      </a:pPr>
                      <a:r>
                        <a:rPr lang="fr-CA" dirty="0"/>
                        <a:t>Première tranche de 58 700 $</a:t>
                      </a:r>
                    </a:p>
                    <a:p>
                      <a:pPr marL="285750" indent="-285750">
                        <a:buFontTx/>
                        <a:buChar char="-"/>
                      </a:pPr>
                      <a:r>
                        <a:rPr lang="fr-CA" dirty="0"/>
                        <a:t>Faire tout en notre pouvoir pour payer l’autre 25%</a:t>
                      </a:r>
                    </a:p>
                    <a:p>
                      <a:endParaRPr lang="fr-CA" dirty="0"/>
                    </a:p>
                  </a:txBody>
                  <a:tcPr/>
                </a:tc>
                <a:tc>
                  <a:txBody>
                    <a:bodyPr/>
                    <a:lstStyle/>
                    <a:p>
                      <a:pPr marL="285750" indent="-285750">
                        <a:buFontTx/>
                        <a:buChar char="-"/>
                      </a:pPr>
                      <a:r>
                        <a:rPr lang="fr-CA" b="0" dirty="0"/>
                        <a:t>Période de 12 semaines (15 mars au 6 juin)</a:t>
                      </a:r>
                    </a:p>
                    <a:p>
                      <a:pPr marL="285750" indent="-285750">
                        <a:buFontTx/>
                        <a:buChar char="-"/>
                      </a:pPr>
                      <a:r>
                        <a:rPr lang="fr-CA" b="0" dirty="0"/>
                        <a:t>Cash flow ?</a:t>
                      </a:r>
                    </a:p>
                    <a:p>
                      <a:endParaRPr lang="fr-CA" dirty="0"/>
                    </a:p>
                  </a:txBody>
                  <a:tcPr/>
                </a:tc>
                <a:extLst>
                  <a:ext uri="{0D108BD9-81ED-4DB2-BD59-A6C34878D82A}">
                    <a16:rowId xmlns:a16="http://schemas.microsoft.com/office/drawing/2014/main" val="2712887496"/>
                  </a:ext>
                </a:extLst>
              </a:tr>
            </a:tbl>
          </a:graphicData>
        </a:graphic>
      </p:graphicFrame>
      <p:pic>
        <p:nvPicPr>
          <p:cNvPr id="13" name="Image 12">
            <a:extLst>
              <a:ext uri="{FF2B5EF4-FFF2-40B4-BE49-F238E27FC236}">
                <a16:creationId xmlns:a16="http://schemas.microsoft.com/office/drawing/2014/main" id="{F74D7393-2F77-4F6B-BE64-37105D224F64}"/>
              </a:ext>
            </a:extLst>
          </p:cNvPr>
          <p:cNvPicPr>
            <a:picLocks noChangeAspect="1"/>
          </p:cNvPicPr>
          <p:nvPr>
            <p:custDataLst>
              <p:tags r:id="rId4"/>
            </p:custDataLst>
          </p:nvPr>
        </p:nvPicPr>
        <p:blipFill>
          <a:blip r:embed="rId8"/>
          <a:stretch>
            <a:fillRect/>
          </a:stretch>
        </p:blipFill>
        <p:spPr>
          <a:xfrm>
            <a:off x="581192" y="5506354"/>
            <a:ext cx="2152381" cy="609524"/>
          </a:xfrm>
          <a:prstGeom prst="rect">
            <a:avLst/>
          </a:prstGeom>
        </p:spPr>
      </p:pic>
      <p:pic>
        <p:nvPicPr>
          <p:cNvPr id="6" name="Image 5">
            <a:extLst>
              <a:ext uri="{FF2B5EF4-FFF2-40B4-BE49-F238E27FC236}">
                <a16:creationId xmlns:a16="http://schemas.microsoft.com/office/drawing/2014/main" id="{F16B2E75-EF16-453A-B130-35426A1477EF}"/>
              </a:ext>
            </a:extLst>
          </p:cNvPr>
          <p:cNvPicPr>
            <a:picLocks noChangeAspect="1"/>
          </p:cNvPicPr>
          <p:nvPr>
            <p:custDataLst>
              <p:tags r:id="rId5"/>
            </p:custDataLst>
          </p:nvPr>
        </p:nvPicPr>
        <p:blipFill>
          <a:blip r:embed="rId8"/>
          <a:stretch>
            <a:fillRect/>
          </a:stretch>
        </p:blipFill>
        <p:spPr>
          <a:xfrm>
            <a:off x="9733397" y="32655"/>
            <a:ext cx="2152381" cy="609524"/>
          </a:xfrm>
          <a:prstGeom prst="rect">
            <a:avLst/>
          </a:prstGeom>
        </p:spPr>
      </p:pic>
    </p:spTree>
    <p:extLst>
      <p:ext uri="{BB962C8B-B14F-4D97-AF65-F5344CB8AC3E}">
        <p14:creationId xmlns:p14="http://schemas.microsoft.com/office/powerpoint/2010/main" val="33594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a:xfrm>
            <a:off x="581192" y="702156"/>
            <a:ext cx="11029616" cy="795340"/>
          </a:xfrm>
        </p:spPr>
        <p:txBody>
          <a:bodyPr/>
          <a:lstStyle/>
          <a:p>
            <a:r>
              <a:rPr lang="fr-CA" dirty="0"/>
              <a:t>2.1 subvention salariale pour les ENTREPRISES (75%)</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5" name="Espace réservé du contenu 4">
            <a:extLst>
              <a:ext uri="{FF2B5EF4-FFF2-40B4-BE49-F238E27FC236}">
                <a16:creationId xmlns:a16="http://schemas.microsoft.com/office/drawing/2014/main" id="{261D5FC4-F819-4328-8684-5951943DBAB1}"/>
              </a:ext>
            </a:extLst>
          </p:cNvPr>
          <p:cNvSpPr>
            <a:spLocks noGrp="1"/>
          </p:cNvSpPr>
          <p:nvPr>
            <p:ph idx="1"/>
          </p:nvPr>
        </p:nvSpPr>
        <p:spPr>
          <a:xfrm>
            <a:off x="468897" y="1706043"/>
            <a:ext cx="11029615" cy="6335152"/>
          </a:xfrm>
        </p:spPr>
        <p:txBody>
          <a:bodyPr>
            <a:normAutofit/>
          </a:bodyPr>
          <a:lstStyle/>
          <a:p>
            <a:r>
              <a:rPr lang="fr-CA" sz="1800" b="1" dirty="0"/>
              <a:t>Baisse de revenu:</a:t>
            </a:r>
          </a:p>
          <a:p>
            <a:r>
              <a:rPr lang="fr-CA" sz="1800" dirty="0"/>
              <a:t>2 approches </a:t>
            </a:r>
          </a:p>
          <a:p>
            <a:pPr lvl="0"/>
            <a:r>
              <a:rPr lang="fr-CA" sz="1800" u="sng" dirty="0"/>
              <a:t>Approche générale</a:t>
            </a:r>
            <a:r>
              <a:rPr lang="fr-CA" sz="1800" dirty="0"/>
              <a:t> : Basée sur les mois civils </a:t>
            </a:r>
          </a:p>
          <a:p>
            <a:pPr lvl="1"/>
            <a:r>
              <a:rPr lang="fr-CA" sz="1800" dirty="0"/>
              <a:t>Pour Mars, la subvention sera admissible si la baisse de revenus pour la période de mars 2020 par rapport à mars 2019 est d’au moins 15 %</a:t>
            </a:r>
          </a:p>
          <a:p>
            <a:pPr lvl="1"/>
            <a:r>
              <a:rPr lang="fr-CA" sz="1800" dirty="0"/>
              <a:t>Pour avril et mai, la subvention sera admissible suivant une baisse d’au moins 30 % pour chacun des mois civils comparés aux mêmes mois civils de 2019;</a:t>
            </a:r>
          </a:p>
          <a:p>
            <a:pPr lvl="0"/>
            <a:r>
              <a:rPr lang="fr-CA" sz="1800" u="sng" dirty="0"/>
              <a:t>Nouvelle approche</a:t>
            </a:r>
            <a:r>
              <a:rPr lang="fr-CA" sz="1800" dirty="0"/>
              <a:t> :  les entreprises seraient autorisées à comparer leurs revenus par rapport à une moyenne de leurs revenus gagnés en janvier et en février 2020. </a:t>
            </a:r>
          </a:p>
          <a:p>
            <a:pPr lvl="1"/>
            <a:r>
              <a:rPr lang="fr-CA" sz="1800" dirty="0"/>
              <a:t>Pour Mars, la subvention sera admissible si la baisse de revenus pour la période de mars 2020 par rapport à la moyenne de janvier &amp; février 2020 est d’au moins 15 %</a:t>
            </a:r>
          </a:p>
          <a:p>
            <a:pPr lvl="1"/>
            <a:r>
              <a:rPr lang="fr-CA" sz="1800" dirty="0"/>
              <a:t>Pour avril et mai, la subvention sera admissible suivant une baisse d’au moins 30 % pour la période de avril et mai 2020 par rapport à la moyenne de janvier &amp; février 2020</a:t>
            </a:r>
          </a:p>
          <a:p>
            <a:r>
              <a:rPr lang="fr-CA" sz="1800" dirty="0"/>
              <a:t>Si admissible à la subvention pendant une période, automatiquement admissible à la période suivante</a:t>
            </a:r>
          </a:p>
          <a:p>
            <a:pPr marL="0" indent="0">
              <a:buNone/>
            </a:pPr>
            <a:endParaRPr lang="fr-CA" sz="1800" dirty="0"/>
          </a:p>
          <a:p>
            <a:pPr lvl="1"/>
            <a:endParaRPr lang="fr-CA" sz="1800" dirty="0"/>
          </a:p>
          <a:p>
            <a:endParaRPr lang="fr-CA" sz="1800" dirty="0"/>
          </a:p>
          <a:p>
            <a:endParaRPr lang="fr-CA" sz="1800" dirty="0"/>
          </a:p>
        </p:txBody>
      </p:sp>
      <p:pic>
        <p:nvPicPr>
          <p:cNvPr id="6" name="Image 5">
            <a:extLst>
              <a:ext uri="{FF2B5EF4-FFF2-40B4-BE49-F238E27FC236}">
                <a16:creationId xmlns:a16="http://schemas.microsoft.com/office/drawing/2014/main" id="{676B3535-CD00-443B-B16F-864AAE8E4D63}"/>
              </a:ext>
            </a:extLst>
          </p:cNvPr>
          <p:cNvPicPr>
            <a:picLocks noChangeAspect="1"/>
          </p:cNvPicPr>
          <p:nvPr>
            <p:custDataLst>
              <p:tags r:id="rId3"/>
            </p:custDataLst>
          </p:nvPr>
        </p:nvPicPr>
        <p:blipFill>
          <a:blip r:embed="rId6"/>
          <a:stretch>
            <a:fillRect/>
          </a:stretch>
        </p:blipFill>
        <p:spPr>
          <a:xfrm>
            <a:off x="9733397" y="32655"/>
            <a:ext cx="2152381" cy="609524"/>
          </a:xfrm>
          <a:prstGeom prst="rect">
            <a:avLst/>
          </a:prstGeom>
        </p:spPr>
      </p:pic>
    </p:spTree>
    <p:extLst>
      <p:ext uri="{BB962C8B-B14F-4D97-AF65-F5344CB8AC3E}">
        <p14:creationId xmlns:p14="http://schemas.microsoft.com/office/powerpoint/2010/main" val="329128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a:xfrm>
            <a:off x="581192" y="702156"/>
            <a:ext cx="11029616" cy="795340"/>
          </a:xfrm>
        </p:spPr>
        <p:txBody>
          <a:bodyPr/>
          <a:lstStyle/>
          <a:p>
            <a:r>
              <a:rPr lang="fr-CA" dirty="0"/>
              <a:t>2.1 subvention salariale pour les ENTREPRISES (75%)</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sp>
        <p:nvSpPr>
          <p:cNvPr id="5" name="Espace réservé du contenu 4">
            <a:extLst>
              <a:ext uri="{FF2B5EF4-FFF2-40B4-BE49-F238E27FC236}">
                <a16:creationId xmlns:a16="http://schemas.microsoft.com/office/drawing/2014/main" id="{261D5FC4-F819-4328-8684-5951943DBAB1}"/>
              </a:ext>
            </a:extLst>
          </p:cNvPr>
          <p:cNvSpPr>
            <a:spLocks noGrp="1"/>
          </p:cNvSpPr>
          <p:nvPr>
            <p:ph idx="1"/>
          </p:nvPr>
        </p:nvSpPr>
        <p:spPr>
          <a:xfrm>
            <a:off x="661567" y="741913"/>
            <a:ext cx="11029615" cy="6904995"/>
          </a:xfrm>
        </p:spPr>
        <p:txBody>
          <a:bodyPr>
            <a:normAutofit/>
          </a:bodyPr>
          <a:lstStyle/>
          <a:p>
            <a:r>
              <a:rPr lang="fr-CA" sz="3200" b="1" dirty="0"/>
              <a:t>Baisse de revenu:</a:t>
            </a:r>
          </a:p>
          <a:p>
            <a:r>
              <a:rPr lang="fr-CA" sz="3200" dirty="0"/>
              <a:t>Exemple </a:t>
            </a:r>
            <a:r>
              <a:rPr lang="fr-CA" sz="3200" b="1" dirty="0"/>
              <a:t>Approche générale: </a:t>
            </a:r>
          </a:p>
          <a:p>
            <a:pPr marL="0" indent="0">
              <a:buNone/>
            </a:pPr>
            <a:r>
              <a:rPr lang="fr-CA" sz="3200" dirty="0"/>
              <a:t>Mars 2019 : 10 000 $ de revenus</a:t>
            </a:r>
          </a:p>
          <a:p>
            <a:pPr marL="0" indent="0">
              <a:buNone/>
            </a:pPr>
            <a:r>
              <a:rPr lang="fr-CA" sz="3200" dirty="0"/>
              <a:t>Mars 2020 : 7 100 $ de revenus </a:t>
            </a:r>
          </a:p>
          <a:p>
            <a:pPr marL="0" indent="0">
              <a:buNone/>
            </a:pPr>
            <a:r>
              <a:rPr lang="fr-CA" sz="3200" dirty="0"/>
              <a:t>Diminution d’au moins 15 % - admissible à la SS pour 2 périodes</a:t>
            </a:r>
          </a:p>
          <a:p>
            <a:endParaRPr lang="fr-CA" sz="3200" dirty="0"/>
          </a:p>
        </p:txBody>
      </p:sp>
      <p:pic>
        <p:nvPicPr>
          <p:cNvPr id="6" name="Image 5">
            <a:extLst>
              <a:ext uri="{FF2B5EF4-FFF2-40B4-BE49-F238E27FC236}">
                <a16:creationId xmlns:a16="http://schemas.microsoft.com/office/drawing/2014/main" id="{32A7F99A-C21C-484E-AC3F-84A27634FD26}"/>
              </a:ext>
            </a:extLst>
          </p:cNvPr>
          <p:cNvPicPr>
            <a:picLocks noChangeAspect="1"/>
          </p:cNvPicPr>
          <p:nvPr>
            <p:custDataLst>
              <p:tags r:id="rId3"/>
            </p:custDataLst>
          </p:nvPr>
        </p:nvPicPr>
        <p:blipFill>
          <a:blip r:embed="rId6"/>
          <a:stretch>
            <a:fillRect/>
          </a:stretch>
        </p:blipFill>
        <p:spPr>
          <a:xfrm>
            <a:off x="9733397" y="32655"/>
            <a:ext cx="2152381" cy="609524"/>
          </a:xfrm>
          <a:prstGeom prst="rect">
            <a:avLst/>
          </a:prstGeom>
        </p:spPr>
      </p:pic>
    </p:spTree>
    <p:extLst>
      <p:ext uri="{BB962C8B-B14F-4D97-AF65-F5344CB8AC3E}">
        <p14:creationId xmlns:p14="http://schemas.microsoft.com/office/powerpoint/2010/main" val="300504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331CB-50E9-4B0A-B14C-60D4AC0A4AAE}"/>
              </a:ext>
            </a:extLst>
          </p:cNvPr>
          <p:cNvSpPr>
            <a:spLocks noGrp="1"/>
          </p:cNvSpPr>
          <p:nvPr>
            <p:ph type="title"/>
            <p:custDataLst>
              <p:tags r:id="rId1"/>
            </p:custDataLst>
          </p:nvPr>
        </p:nvSpPr>
        <p:spPr>
          <a:xfrm>
            <a:off x="581192" y="702156"/>
            <a:ext cx="11029616" cy="795340"/>
          </a:xfrm>
        </p:spPr>
        <p:txBody>
          <a:bodyPr/>
          <a:lstStyle/>
          <a:p>
            <a:r>
              <a:rPr lang="fr-CA" dirty="0"/>
              <a:t>2.1 subvention salariale pour les ENTREPRISES (75%)</a:t>
            </a:r>
          </a:p>
        </p:txBody>
      </p:sp>
      <p:sp>
        <p:nvSpPr>
          <p:cNvPr id="4" name="Espace réservé de la date 3">
            <a:extLst>
              <a:ext uri="{FF2B5EF4-FFF2-40B4-BE49-F238E27FC236}">
                <a16:creationId xmlns:a16="http://schemas.microsoft.com/office/drawing/2014/main" id="{FA3A79DC-B7BA-41A7-9E2C-20912424BEEF}"/>
              </a:ext>
            </a:extLst>
          </p:cNvPr>
          <p:cNvSpPr>
            <a:spLocks noGrp="1"/>
          </p:cNvSpPr>
          <p:nvPr>
            <p:ph type="dt" sz="half" idx="10"/>
            <p:custDataLst>
              <p:tags r:id="rId2"/>
            </p:custDataLst>
          </p:nvPr>
        </p:nvSpPr>
        <p:spPr/>
        <p:txBody>
          <a:bodyPr/>
          <a:lstStyle/>
          <a:p>
            <a:pPr rtl="0"/>
            <a:fld id="{22897033-9A55-4DAC-991D-1FF1921C78B7}" type="datetime1">
              <a:rPr lang="fr-FR" smtClean="0"/>
              <a:t>27/04/2020</a:t>
            </a:fld>
            <a:endParaRPr lang="en-US" dirty="0"/>
          </a:p>
        </p:txBody>
      </p:sp>
      <p:pic>
        <p:nvPicPr>
          <p:cNvPr id="13" name="Image 12">
            <a:extLst>
              <a:ext uri="{FF2B5EF4-FFF2-40B4-BE49-F238E27FC236}">
                <a16:creationId xmlns:a16="http://schemas.microsoft.com/office/drawing/2014/main" id="{F74D7393-2F77-4F6B-BE64-37105D224F64}"/>
              </a:ext>
            </a:extLst>
          </p:cNvPr>
          <p:cNvPicPr>
            <a:picLocks noChangeAspect="1"/>
          </p:cNvPicPr>
          <p:nvPr>
            <p:custDataLst>
              <p:tags r:id="rId3"/>
            </p:custDataLst>
          </p:nvPr>
        </p:nvPicPr>
        <p:blipFill>
          <a:blip r:embed="rId6"/>
          <a:stretch>
            <a:fillRect/>
          </a:stretch>
        </p:blipFill>
        <p:spPr>
          <a:xfrm>
            <a:off x="9619175" y="287814"/>
            <a:ext cx="2152381" cy="609524"/>
          </a:xfrm>
          <a:prstGeom prst="rect">
            <a:avLst/>
          </a:prstGeom>
        </p:spPr>
      </p:pic>
      <p:sp>
        <p:nvSpPr>
          <p:cNvPr id="5" name="Espace réservé du contenu 4">
            <a:extLst>
              <a:ext uri="{FF2B5EF4-FFF2-40B4-BE49-F238E27FC236}">
                <a16:creationId xmlns:a16="http://schemas.microsoft.com/office/drawing/2014/main" id="{261D5FC4-F819-4328-8684-5951943DBAB1}"/>
              </a:ext>
            </a:extLst>
          </p:cNvPr>
          <p:cNvSpPr>
            <a:spLocks noGrp="1"/>
          </p:cNvSpPr>
          <p:nvPr>
            <p:ph idx="1"/>
          </p:nvPr>
        </p:nvSpPr>
        <p:spPr>
          <a:xfrm>
            <a:off x="581193" y="592576"/>
            <a:ext cx="11029615" cy="6904995"/>
          </a:xfrm>
        </p:spPr>
        <p:txBody>
          <a:bodyPr>
            <a:normAutofit/>
          </a:bodyPr>
          <a:lstStyle/>
          <a:p>
            <a:r>
              <a:rPr lang="fr-CA" sz="2800" b="1" dirty="0"/>
              <a:t>Baisse de revenu:</a:t>
            </a:r>
          </a:p>
          <a:p>
            <a:r>
              <a:rPr lang="fr-CA" sz="2800" dirty="0"/>
              <a:t>Exemple </a:t>
            </a:r>
            <a:r>
              <a:rPr lang="fr-CA" sz="2800" b="1" dirty="0"/>
              <a:t>Nouvelle approche : </a:t>
            </a:r>
          </a:p>
          <a:p>
            <a:pPr marL="0" indent="0">
              <a:buNone/>
            </a:pPr>
            <a:r>
              <a:rPr lang="fr-CA" sz="2800" dirty="0"/>
              <a:t>Janvier 2020 : 11 000 $</a:t>
            </a:r>
          </a:p>
          <a:p>
            <a:pPr marL="0" indent="0">
              <a:buNone/>
            </a:pPr>
            <a:r>
              <a:rPr lang="fr-CA" sz="2800" dirty="0"/>
              <a:t>Février 2020: 15 000 $ de revenus </a:t>
            </a:r>
          </a:p>
          <a:p>
            <a:pPr marL="0" indent="0">
              <a:buNone/>
            </a:pPr>
            <a:r>
              <a:rPr lang="fr-CA" sz="2800" dirty="0"/>
              <a:t>Moyenne: 13 000 $</a:t>
            </a:r>
          </a:p>
          <a:p>
            <a:pPr marL="0" indent="0">
              <a:buNone/>
            </a:pPr>
            <a:r>
              <a:rPr lang="fr-CA" sz="2800" dirty="0"/>
              <a:t>Mois mars 2020 : 9000 $ de revenus </a:t>
            </a:r>
          </a:p>
          <a:p>
            <a:pPr marL="0" indent="0">
              <a:buNone/>
            </a:pPr>
            <a:r>
              <a:rPr lang="fr-CA" sz="2800" dirty="0"/>
              <a:t>Diminution d’au moins 15 % - admissible à la SS pour 2 périodes</a:t>
            </a:r>
          </a:p>
          <a:p>
            <a:endParaRPr lang="fr-CA" dirty="0"/>
          </a:p>
        </p:txBody>
      </p:sp>
    </p:spTree>
    <p:extLst>
      <p:ext uri="{BB962C8B-B14F-4D97-AF65-F5344CB8AC3E}">
        <p14:creationId xmlns:p14="http://schemas.microsoft.com/office/powerpoint/2010/main" val="1356000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73_TF33552983" id="{8919647C-0055-458C-B827-A2A950DB19BD}" vid="{05B00E4D-3D0B-4DF2-A663-65D33D9625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883B0BE7505C4D8514A9A6040C5C92" ma:contentTypeVersion="11" ma:contentTypeDescription="Crée un document." ma:contentTypeScope="" ma:versionID="3f992f6f21363d01b3b207c4d6393293">
  <xsd:schema xmlns:xsd="http://www.w3.org/2001/XMLSchema" xmlns:xs="http://www.w3.org/2001/XMLSchema" xmlns:p="http://schemas.microsoft.com/office/2006/metadata/properties" xmlns:ns3="3df2fba9-880f-432c-b3b1-0f57fd79c4e8" xmlns:ns4="c494bab7-23b3-462e-a421-a741441a50f0" targetNamespace="http://schemas.microsoft.com/office/2006/metadata/properties" ma:root="true" ma:fieldsID="3e1fdeb9672e666ce635dc93385d663d" ns3:_="" ns4:_="">
    <xsd:import namespace="3df2fba9-880f-432c-b3b1-0f57fd79c4e8"/>
    <xsd:import namespace="c494bab7-23b3-462e-a421-a741441a50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2fba9-880f-432c-b3b1-0f57fd79c4e8"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SharingHintHash" ma:index="10" nillable="true" ma:displayName="Partage du hachage d’indicateu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94bab7-23b3-462e-a421-a741441a50f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7DA5D9-4394-4F5E-ACEC-D9E51402D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2fba9-880f-432c-b3b1-0f57fd79c4e8"/>
    <ds:schemaRef ds:uri="c494bab7-23b3-462e-a421-a741441a5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A8F317-EEA4-4C9E-8307-CB982E37BEA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E7B4EFF-72F8-42AF-AEDD-F423FCD077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2782</Words>
  <Application>Microsoft Office PowerPoint</Application>
  <PresentationFormat>Grand écran</PresentationFormat>
  <Paragraphs>382</Paragraphs>
  <Slides>28</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Calibri</vt:lpstr>
      <vt:lpstr>Franklin Gothic Book</vt:lpstr>
      <vt:lpstr>Franklin Gothic Demi</vt:lpstr>
      <vt:lpstr>Wingdings</vt:lpstr>
      <vt:lpstr>Wingdings 2</vt:lpstr>
      <vt:lpstr>DividendVTI</vt:lpstr>
      <vt:lpstr>Fisc-xperts services conseils inc. </vt:lpstr>
      <vt:lpstr>1.1 Report de la date limite de production des déclarations de revenus </vt:lpstr>
      <vt:lpstr>1.2 report de la date limite au paiement des impôts </vt:lpstr>
      <vt:lpstr>1.4 report de la date limite DE DÉCLARATION ET paiement des TPS-TVQ</vt:lpstr>
      <vt:lpstr>2. ProgrammeS pour les entreprises </vt:lpstr>
      <vt:lpstr>2.1 subvention salariale pour les ENTREPRISES (75%)</vt:lpstr>
      <vt:lpstr>2.1 subvention salariale pour les ENTREPRISES (75%)</vt:lpstr>
      <vt:lpstr>2.1 subvention salariale pour les ENTREPRISES (75%)</vt:lpstr>
      <vt:lpstr>2.1 subvention salariale pour les ENTREPRISES (75%)</vt:lpstr>
      <vt:lpstr>2.1 subvention salariale pour les ENTREPRISES (75%)</vt:lpstr>
      <vt:lpstr>2.1 subvention salariale pour les ENTREPRISES (75%)</vt:lpstr>
      <vt:lpstr>2.1 subvention salariale pour les ENTREPRISES (75%)</vt:lpstr>
      <vt:lpstr>2.1 subvention salariale pour les ENTREPRISES (75%)</vt:lpstr>
      <vt:lpstr>2.1 subvention salariale pour les ENTREPRISES (75%)</vt:lpstr>
      <vt:lpstr>2.1 subvention salariale pour les ENTREPRISES (75%)</vt:lpstr>
      <vt:lpstr>2.2 Compte d’urgence aux entreprises - PRÊT AUX ENTREPRISES</vt:lpstr>
      <vt:lpstr>2.3 Aide d’urgence du Canada pour le loyer commercial (AUCLC)</vt:lpstr>
      <vt:lpstr>2.4 TRAVAIL PARTAGÉ </vt:lpstr>
      <vt:lpstr>3. PRESTATION CANADIENNE D’URGENCE (PCU) REMPLACE ET COMBINE L’ALLOCATION ET SOIN D’URGENCE </vt:lpstr>
      <vt:lpstr>3. PRESTATION CANADIENNE D’URGENCE (PCU)</vt:lpstr>
      <vt:lpstr>3.1 quand demander la prestation canadienne d’urgence </vt:lpstr>
      <vt:lpstr>3.2 INFORMATIONS (QUESTIONS ET RÉPONSES) SUR LA Prestation canadienne d’urgence </vt:lpstr>
      <vt:lpstr>4.1 Coup de pouce pour ENTREPRISE à envisager</vt:lpstr>
      <vt:lpstr>4.2 Coup de pouce pour particuliers</vt:lpstr>
      <vt:lpstr>5. PROFITONS-EN POUR NOUS FORMER!</vt:lpstr>
      <vt:lpstr>6. Changement de plan pour certaines entreprises</vt:lpstr>
      <vt:lpstr>Présentation PowerPoint</vt:lpstr>
      <vt:lpstr>Coordonnées pour toutes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2020-04-01T23:51:50Z</dcterms:created>
  <dcterms:modified xsi:type="dcterms:W3CDTF">2020-04-27T14:11:51Z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0x010100EE883B0BE7505C4D8514A9A6040C5C92</vt:lpwstr>
  </property>
</Properties>
</file>